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69" r:id="rId2"/>
    <p:sldId id="272" r:id="rId3"/>
    <p:sldId id="270" r:id="rId4"/>
    <p:sldId id="257" r:id="rId5"/>
    <p:sldId id="271" r:id="rId6"/>
    <p:sldId id="261" r:id="rId7"/>
    <p:sldId id="262" r:id="rId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721"/>
  </p:normalViewPr>
  <p:slideViewPr>
    <p:cSldViewPr snapToGrid="0">
      <p:cViewPr varScale="1">
        <p:scale>
          <a:sx n="47" d="100"/>
          <a:sy n="47" d="100"/>
        </p:scale>
        <p:origin x="12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24C4-43D6-6664-A85E-89FE9F9CD12C}"/>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1A20DF94-9028-ACE9-D31C-B005D51AB89E}"/>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124B7E9D-8A61-AD22-B98A-1F82C6AB299D}"/>
              </a:ext>
            </a:extLst>
          </p:cNvPr>
          <p:cNvSpPr>
            <a:spLocks noGrp="1"/>
          </p:cNvSpPr>
          <p:nvPr>
            <p:ph type="dt" sz="half" idx="10"/>
          </p:nvPr>
        </p:nvSpPr>
        <p:spPr/>
        <p:txBody>
          <a:bodyPr/>
          <a:lstStyle/>
          <a:p>
            <a:fld id="{BC022792-7B0E-8843-99E7-043CB526A67D}" type="datetimeFigureOut">
              <a:rPr lang="en-US" smtClean="0"/>
              <a:t>05-Dec-22</a:t>
            </a:fld>
            <a:endParaRPr lang="en-US"/>
          </a:p>
        </p:txBody>
      </p:sp>
      <p:sp>
        <p:nvSpPr>
          <p:cNvPr id="5" name="Footer Placeholder 4">
            <a:extLst>
              <a:ext uri="{FF2B5EF4-FFF2-40B4-BE49-F238E27FC236}">
                <a16:creationId xmlns:a16="http://schemas.microsoft.com/office/drawing/2014/main" id="{D3C34022-9E30-B600-D467-D950ABF6C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EBB93-10B3-F28C-452F-6FF9FE6B485F}"/>
              </a:ext>
            </a:extLst>
          </p:cNvPr>
          <p:cNvSpPr>
            <a:spLocks noGrp="1"/>
          </p:cNvSpPr>
          <p:nvPr>
            <p:ph type="sldNum" sz="quarter" idx="12"/>
          </p:nvPr>
        </p:nvSpPr>
        <p:spPr>
          <a:xfrm>
            <a:off x="12011024" y="13076008"/>
            <a:ext cx="349455" cy="379591"/>
          </a:xfrm>
        </p:spPr>
        <p:txBody>
          <a:bodyPr/>
          <a:lstStyle/>
          <a:p>
            <a:fld id="{8A913BB1-6263-234B-8818-D13DAD74E84B}" type="slidenum">
              <a:rPr lang="en-US" smtClean="0"/>
              <a:t>‹#›</a:t>
            </a:fld>
            <a:endParaRPr lang="en-US"/>
          </a:p>
        </p:txBody>
      </p:sp>
    </p:spTree>
    <p:extLst>
      <p:ext uri="{BB962C8B-B14F-4D97-AF65-F5344CB8AC3E}">
        <p14:creationId xmlns:p14="http://schemas.microsoft.com/office/powerpoint/2010/main" val="352681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_rels/slide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0" Type="http://schemas.openxmlformats.org/officeDocument/2006/relationships/image" Target="../media/image24.jpg"/><Relationship Id="rId4" Type="http://schemas.openxmlformats.org/officeDocument/2006/relationships/image" Target="../media/image18.png"/><Relationship Id="rId9" Type="http://schemas.openxmlformats.org/officeDocument/2006/relationships/image" Target="../media/image23.jp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image" Target="../media/image1.jpeg"/><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Group" descr="Group"/>
          <p:cNvPicPr>
            <a:picLocks noChangeAspect="1"/>
          </p:cNvPicPr>
          <p:nvPr/>
        </p:nvPicPr>
        <p:blipFill>
          <a:blip r:embed="rId2"/>
          <a:srcRect l="2605" t="40991" r="33989" b="15819"/>
          <a:stretch>
            <a:fillRect/>
          </a:stretch>
        </p:blipFill>
        <p:spPr>
          <a:xfrm rot="16917999">
            <a:off x="6686487" y="1484352"/>
            <a:ext cx="4207482" cy="3821253"/>
          </a:xfrm>
          <a:custGeom>
            <a:avLst/>
            <a:gdLst/>
            <a:ahLst/>
            <a:cxnLst>
              <a:cxn ang="0">
                <a:pos x="wd2" y="hd2"/>
              </a:cxn>
              <a:cxn ang="5400000">
                <a:pos x="wd2" y="hd2"/>
              </a:cxn>
              <a:cxn ang="10800000">
                <a:pos x="wd2" y="hd2"/>
              </a:cxn>
              <a:cxn ang="16200000">
                <a:pos x="wd2" y="hd2"/>
              </a:cxn>
            </a:cxnLst>
            <a:rect l="0" t="0" r="r" b="b"/>
            <a:pathLst>
              <a:path w="21600" h="21478" extrusionOk="0">
                <a:moveTo>
                  <a:pt x="173" y="5131"/>
                </a:moveTo>
                <a:cubicBezTo>
                  <a:pt x="215" y="5348"/>
                  <a:pt x="263" y="5568"/>
                  <a:pt x="322" y="5806"/>
                </a:cubicBezTo>
                <a:cubicBezTo>
                  <a:pt x="412" y="6171"/>
                  <a:pt x="520" y="6655"/>
                  <a:pt x="562" y="6878"/>
                </a:cubicBezTo>
                <a:cubicBezTo>
                  <a:pt x="566" y="6901"/>
                  <a:pt x="577" y="6939"/>
                  <a:pt x="584" y="6967"/>
                </a:cubicBezTo>
                <a:cubicBezTo>
                  <a:pt x="641" y="7113"/>
                  <a:pt x="709" y="7321"/>
                  <a:pt x="806" y="7627"/>
                </a:cubicBezTo>
                <a:cubicBezTo>
                  <a:pt x="1227" y="8960"/>
                  <a:pt x="1474" y="9577"/>
                  <a:pt x="1912" y="10383"/>
                </a:cubicBezTo>
                <a:cubicBezTo>
                  <a:pt x="2118" y="10762"/>
                  <a:pt x="2283" y="11139"/>
                  <a:pt x="2279" y="11220"/>
                </a:cubicBezTo>
                <a:cubicBezTo>
                  <a:pt x="2274" y="11302"/>
                  <a:pt x="2334" y="11393"/>
                  <a:pt x="2408" y="11425"/>
                </a:cubicBezTo>
                <a:cubicBezTo>
                  <a:pt x="2533" y="11478"/>
                  <a:pt x="2532" y="11494"/>
                  <a:pt x="2394" y="11605"/>
                </a:cubicBezTo>
                <a:cubicBezTo>
                  <a:pt x="2248" y="11722"/>
                  <a:pt x="2248" y="11733"/>
                  <a:pt x="2413" y="11988"/>
                </a:cubicBezTo>
                <a:cubicBezTo>
                  <a:pt x="2507" y="12132"/>
                  <a:pt x="2585" y="12298"/>
                  <a:pt x="2585" y="12358"/>
                </a:cubicBezTo>
                <a:cubicBezTo>
                  <a:pt x="2585" y="12467"/>
                  <a:pt x="3377" y="13761"/>
                  <a:pt x="3641" y="14082"/>
                </a:cubicBezTo>
                <a:cubicBezTo>
                  <a:pt x="3692" y="14145"/>
                  <a:pt x="3729" y="14230"/>
                  <a:pt x="3749" y="14311"/>
                </a:cubicBezTo>
                <a:cubicBezTo>
                  <a:pt x="3776" y="14346"/>
                  <a:pt x="3796" y="14370"/>
                  <a:pt x="3827" y="14411"/>
                </a:cubicBezTo>
                <a:cubicBezTo>
                  <a:pt x="4161" y="14848"/>
                  <a:pt x="4309" y="15079"/>
                  <a:pt x="4296" y="15196"/>
                </a:cubicBezTo>
                <a:cubicBezTo>
                  <a:pt x="4449" y="15306"/>
                  <a:pt x="4767" y="15608"/>
                  <a:pt x="5084" y="15946"/>
                </a:cubicBezTo>
                <a:cubicBezTo>
                  <a:pt x="5911" y="16829"/>
                  <a:pt x="7272" y="18040"/>
                  <a:pt x="7993" y="18533"/>
                </a:cubicBezTo>
                <a:cubicBezTo>
                  <a:pt x="9451" y="19532"/>
                  <a:pt x="11666" y="20566"/>
                  <a:pt x="13239" y="20982"/>
                </a:cubicBezTo>
                <a:cubicBezTo>
                  <a:pt x="15033" y="21456"/>
                  <a:pt x="17296" y="21600"/>
                  <a:pt x="19127" y="21371"/>
                </a:cubicBezTo>
                <a:cubicBezTo>
                  <a:pt x="19149" y="21366"/>
                  <a:pt x="19186" y="21361"/>
                  <a:pt x="19209" y="21356"/>
                </a:cubicBezTo>
                <a:cubicBezTo>
                  <a:pt x="19318" y="21314"/>
                  <a:pt x="19481" y="21280"/>
                  <a:pt x="19741" y="21240"/>
                </a:cubicBezTo>
                <a:cubicBezTo>
                  <a:pt x="20336" y="21147"/>
                  <a:pt x="20931" y="20996"/>
                  <a:pt x="21600" y="20771"/>
                </a:cubicBezTo>
                <a:lnTo>
                  <a:pt x="17966" y="0"/>
                </a:lnTo>
                <a:lnTo>
                  <a:pt x="0" y="3768"/>
                </a:lnTo>
                <a:cubicBezTo>
                  <a:pt x="35" y="4274"/>
                  <a:pt x="89" y="4694"/>
                  <a:pt x="173" y="5131"/>
                </a:cubicBezTo>
                <a:close/>
              </a:path>
            </a:pathLst>
          </a:custGeom>
          <a:ln w="12700">
            <a:miter lim="400000"/>
          </a:ln>
        </p:spPr>
      </p:pic>
      <p:pic>
        <p:nvPicPr>
          <p:cNvPr id="152" name="Co4HB37.jpeg" descr="Co4HB37.jpeg"/>
          <p:cNvPicPr>
            <a:picLocks noChangeAspect="1"/>
          </p:cNvPicPr>
          <p:nvPr/>
        </p:nvPicPr>
        <p:blipFill>
          <a:blip r:embed="rId3"/>
          <a:srcRect l="51" t="52825" r="42023" b="2542"/>
          <a:stretch>
            <a:fillRect/>
          </a:stretch>
        </p:blipFill>
        <p:spPr>
          <a:xfrm rot="16591362">
            <a:off x="6911744" y="5422395"/>
            <a:ext cx="3792838" cy="3896559"/>
          </a:xfrm>
          <a:custGeom>
            <a:avLst/>
            <a:gdLst/>
            <a:ahLst/>
            <a:cxnLst>
              <a:cxn ang="0">
                <a:pos x="wd2" y="hd2"/>
              </a:cxn>
              <a:cxn ang="5400000">
                <a:pos x="wd2" y="hd2"/>
              </a:cxn>
              <a:cxn ang="10800000">
                <a:pos x="wd2" y="hd2"/>
              </a:cxn>
              <a:cxn ang="16200000">
                <a:pos x="wd2" y="hd2"/>
              </a:cxn>
            </a:cxnLst>
            <a:rect l="0" t="0" r="r" b="b"/>
            <a:pathLst>
              <a:path w="21600" h="21600" extrusionOk="0">
                <a:moveTo>
                  <a:pt x="6" y="1973"/>
                </a:moveTo>
                <a:cubicBezTo>
                  <a:pt x="5" y="2704"/>
                  <a:pt x="3" y="3143"/>
                  <a:pt x="3" y="3952"/>
                </a:cubicBezTo>
                <a:lnTo>
                  <a:pt x="0" y="7289"/>
                </a:lnTo>
                <a:cubicBezTo>
                  <a:pt x="19" y="10309"/>
                  <a:pt x="58" y="10633"/>
                  <a:pt x="146" y="10756"/>
                </a:cubicBezTo>
                <a:cubicBezTo>
                  <a:pt x="237" y="10884"/>
                  <a:pt x="522" y="11338"/>
                  <a:pt x="778" y="11765"/>
                </a:cubicBezTo>
                <a:cubicBezTo>
                  <a:pt x="1451" y="12887"/>
                  <a:pt x="1922" y="13510"/>
                  <a:pt x="2988" y="14688"/>
                </a:cubicBezTo>
                <a:cubicBezTo>
                  <a:pt x="3997" y="15803"/>
                  <a:pt x="4974" y="16723"/>
                  <a:pt x="5430" y="16990"/>
                </a:cubicBezTo>
                <a:cubicBezTo>
                  <a:pt x="5584" y="17080"/>
                  <a:pt x="5731" y="17211"/>
                  <a:pt x="5758" y="17280"/>
                </a:cubicBezTo>
                <a:cubicBezTo>
                  <a:pt x="5785" y="17349"/>
                  <a:pt x="5863" y="17405"/>
                  <a:pt x="5929" y="17405"/>
                </a:cubicBezTo>
                <a:cubicBezTo>
                  <a:pt x="5996" y="17405"/>
                  <a:pt x="6117" y="17477"/>
                  <a:pt x="6199" y="17565"/>
                </a:cubicBezTo>
                <a:cubicBezTo>
                  <a:pt x="6313" y="17688"/>
                  <a:pt x="6321" y="17734"/>
                  <a:pt x="6246" y="17804"/>
                </a:cubicBezTo>
                <a:cubicBezTo>
                  <a:pt x="7137" y="18522"/>
                  <a:pt x="7509" y="18783"/>
                  <a:pt x="7612" y="18783"/>
                </a:cubicBezTo>
                <a:cubicBezTo>
                  <a:pt x="7680" y="18783"/>
                  <a:pt x="7790" y="18859"/>
                  <a:pt x="7857" y="18953"/>
                </a:cubicBezTo>
                <a:cubicBezTo>
                  <a:pt x="7994" y="19146"/>
                  <a:pt x="9208" y="19816"/>
                  <a:pt x="9425" y="19818"/>
                </a:cubicBezTo>
                <a:cubicBezTo>
                  <a:pt x="9503" y="19818"/>
                  <a:pt x="9925" y="19976"/>
                  <a:pt x="10363" y="20167"/>
                </a:cubicBezTo>
                <a:cubicBezTo>
                  <a:pt x="11442" y="20638"/>
                  <a:pt x="13165" y="21195"/>
                  <a:pt x="13810" y="21284"/>
                </a:cubicBezTo>
                <a:cubicBezTo>
                  <a:pt x="14102" y="21324"/>
                  <a:pt x="14579" y="21401"/>
                  <a:pt x="14870" y="21455"/>
                </a:cubicBezTo>
                <a:cubicBezTo>
                  <a:pt x="14983" y="21476"/>
                  <a:pt x="15138" y="21498"/>
                  <a:pt x="15290" y="21520"/>
                </a:cubicBezTo>
                <a:cubicBezTo>
                  <a:pt x="15496" y="21534"/>
                  <a:pt x="16950" y="21565"/>
                  <a:pt x="18572" y="21588"/>
                </a:cubicBezTo>
                <a:cubicBezTo>
                  <a:pt x="18985" y="21594"/>
                  <a:pt x="19266" y="21597"/>
                  <a:pt x="19577" y="21600"/>
                </a:cubicBezTo>
                <a:cubicBezTo>
                  <a:pt x="19733" y="21573"/>
                  <a:pt x="19999" y="21553"/>
                  <a:pt x="20437" y="21533"/>
                </a:cubicBezTo>
                <a:cubicBezTo>
                  <a:pt x="20864" y="21513"/>
                  <a:pt x="21214" y="21478"/>
                  <a:pt x="21600" y="21416"/>
                </a:cubicBezTo>
                <a:lnTo>
                  <a:pt x="19288" y="0"/>
                </a:lnTo>
                <a:lnTo>
                  <a:pt x="6" y="1973"/>
                </a:lnTo>
                <a:close/>
              </a:path>
            </a:pathLst>
          </a:custGeom>
          <a:ln w="12700">
            <a:miter lim="400000"/>
          </a:ln>
        </p:spPr>
      </p:pic>
      <p:pic>
        <p:nvPicPr>
          <p:cNvPr id="153" name="CoACE37.jpeg" descr="CoACE37.jpeg"/>
          <p:cNvPicPr>
            <a:picLocks noChangeAspect="1"/>
          </p:cNvPicPr>
          <p:nvPr/>
        </p:nvPicPr>
        <p:blipFill>
          <a:blip r:embed="rId4"/>
          <a:srcRect l="50" t="51673" r="40211" b="3269"/>
          <a:stretch>
            <a:fillRect/>
          </a:stretch>
        </p:blipFill>
        <p:spPr>
          <a:xfrm rot="16629593">
            <a:off x="6858115" y="9575948"/>
            <a:ext cx="3849529" cy="3871317"/>
          </a:xfrm>
          <a:custGeom>
            <a:avLst/>
            <a:gdLst/>
            <a:ahLst/>
            <a:cxnLst>
              <a:cxn ang="0">
                <a:pos x="wd2" y="hd2"/>
              </a:cxn>
              <a:cxn ang="5400000">
                <a:pos x="wd2" y="hd2"/>
              </a:cxn>
              <a:cxn ang="10800000">
                <a:pos x="wd2" y="hd2"/>
              </a:cxn>
              <a:cxn ang="16200000">
                <a:pos x="wd2" y="hd2"/>
              </a:cxn>
            </a:cxnLst>
            <a:rect l="0" t="0" r="r" b="b"/>
            <a:pathLst>
              <a:path w="21600" h="21580" extrusionOk="0">
                <a:moveTo>
                  <a:pt x="0" y="2018"/>
                </a:moveTo>
                <a:cubicBezTo>
                  <a:pt x="13" y="6028"/>
                  <a:pt x="31" y="9019"/>
                  <a:pt x="54" y="9045"/>
                </a:cubicBezTo>
                <a:cubicBezTo>
                  <a:pt x="94" y="9090"/>
                  <a:pt x="175" y="9261"/>
                  <a:pt x="237" y="9425"/>
                </a:cubicBezTo>
                <a:cubicBezTo>
                  <a:pt x="596" y="10376"/>
                  <a:pt x="1713" y="12366"/>
                  <a:pt x="1962" y="12499"/>
                </a:cubicBezTo>
                <a:cubicBezTo>
                  <a:pt x="2050" y="12546"/>
                  <a:pt x="2118" y="12611"/>
                  <a:pt x="2113" y="12644"/>
                </a:cubicBezTo>
                <a:cubicBezTo>
                  <a:pt x="2087" y="12820"/>
                  <a:pt x="2136" y="12911"/>
                  <a:pt x="2239" y="12871"/>
                </a:cubicBezTo>
                <a:cubicBezTo>
                  <a:pt x="2309" y="12844"/>
                  <a:pt x="2594" y="13125"/>
                  <a:pt x="2979" y="13604"/>
                </a:cubicBezTo>
                <a:cubicBezTo>
                  <a:pt x="3655" y="14446"/>
                  <a:pt x="4683" y="15499"/>
                  <a:pt x="5055" y="15729"/>
                </a:cubicBezTo>
                <a:cubicBezTo>
                  <a:pt x="5183" y="15807"/>
                  <a:pt x="5449" y="16053"/>
                  <a:pt x="5645" y="16275"/>
                </a:cubicBezTo>
                <a:cubicBezTo>
                  <a:pt x="5842" y="16497"/>
                  <a:pt x="6050" y="16660"/>
                  <a:pt x="6109" y="16637"/>
                </a:cubicBezTo>
                <a:cubicBezTo>
                  <a:pt x="6227" y="16592"/>
                  <a:pt x="6579" y="16807"/>
                  <a:pt x="6579" y="16924"/>
                </a:cubicBezTo>
                <a:cubicBezTo>
                  <a:pt x="6579" y="17013"/>
                  <a:pt x="7082" y="17521"/>
                  <a:pt x="7170" y="17521"/>
                </a:cubicBezTo>
                <a:cubicBezTo>
                  <a:pt x="7204" y="17521"/>
                  <a:pt x="7383" y="17679"/>
                  <a:pt x="7569" y="17870"/>
                </a:cubicBezTo>
                <a:cubicBezTo>
                  <a:pt x="8358" y="18681"/>
                  <a:pt x="8521" y="18804"/>
                  <a:pt x="9350" y="19212"/>
                </a:cubicBezTo>
                <a:cubicBezTo>
                  <a:pt x="10710" y="19882"/>
                  <a:pt x="11537" y="20253"/>
                  <a:pt x="12234" y="20506"/>
                </a:cubicBezTo>
                <a:cubicBezTo>
                  <a:pt x="13133" y="20832"/>
                  <a:pt x="14973" y="21246"/>
                  <a:pt x="16390" y="21441"/>
                </a:cubicBezTo>
                <a:cubicBezTo>
                  <a:pt x="17398" y="21580"/>
                  <a:pt x="17917" y="21600"/>
                  <a:pt x="19645" y="21565"/>
                </a:cubicBezTo>
                <a:cubicBezTo>
                  <a:pt x="20714" y="21543"/>
                  <a:pt x="21242" y="21529"/>
                  <a:pt x="21600" y="21507"/>
                </a:cubicBezTo>
                <a:lnTo>
                  <a:pt x="19325" y="0"/>
                </a:lnTo>
                <a:lnTo>
                  <a:pt x="0" y="2018"/>
                </a:lnTo>
                <a:close/>
              </a:path>
            </a:pathLst>
          </a:custGeom>
          <a:ln w="12700">
            <a:miter lim="400000"/>
          </a:ln>
        </p:spPr>
      </p:pic>
      <p:pic>
        <p:nvPicPr>
          <p:cNvPr id="154" name="CoACE30.jpeg" descr="CoACE30.jpeg"/>
          <p:cNvPicPr>
            <a:picLocks noChangeAspect="1"/>
          </p:cNvPicPr>
          <p:nvPr/>
        </p:nvPicPr>
        <p:blipFill>
          <a:blip r:embed="rId5"/>
          <a:srcRect l="6074" t="44138" r="17935" b="13877"/>
          <a:stretch>
            <a:fillRect/>
          </a:stretch>
        </p:blipFill>
        <p:spPr>
          <a:xfrm rot="18682111">
            <a:off x="1650053" y="9223764"/>
            <a:ext cx="5053430" cy="3722613"/>
          </a:xfrm>
          <a:custGeom>
            <a:avLst/>
            <a:gdLst/>
            <a:ahLst/>
            <a:cxnLst>
              <a:cxn ang="0">
                <a:pos x="wd2" y="hd2"/>
              </a:cxn>
              <a:cxn ang="5400000">
                <a:pos x="wd2" y="hd2"/>
              </a:cxn>
              <a:cxn ang="10800000">
                <a:pos x="wd2" y="hd2"/>
              </a:cxn>
              <a:cxn ang="16200000">
                <a:pos x="wd2" y="hd2"/>
              </a:cxn>
            </a:cxnLst>
            <a:rect l="0" t="0" r="r" b="b"/>
            <a:pathLst>
              <a:path w="21600" h="21418" extrusionOk="0">
                <a:moveTo>
                  <a:pt x="11909" y="0"/>
                </a:moveTo>
                <a:lnTo>
                  <a:pt x="0" y="13185"/>
                </a:lnTo>
                <a:cubicBezTo>
                  <a:pt x="30" y="13248"/>
                  <a:pt x="64" y="13325"/>
                  <a:pt x="93" y="13384"/>
                </a:cubicBezTo>
                <a:cubicBezTo>
                  <a:pt x="354" y="13914"/>
                  <a:pt x="1450" y="15396"/>
                  <a:pt x="2257" y="16310"/>
                </a:cubicBezTo>
                <a:cubicBezTo>
                  <a:pt x="2567" y="16662"/>
                  <a:pt x="2942" y="17099"/>
                  <a:pt x="3090" y="17283"/>
                </a:cubicBezTo>
                <a:cubicBezTo>
                  <a:pt x="3707" y="18047"/>
                  <a:pt x="4578" y="18853"/>
                  <a:pt x="5388" y="19404"/>
                </a:cubicBezTo>
                <a:cubicBezTo>
                  <a:pt x="5518" y="19492"/>
                  <a:pt x="5605" y="19556"/>
                  <a:pt x="5666" y="19614"/>
                </a:cubicBezTo>
                <a:cubicBezTo>
                  <a:pt x="6467" y="20140"/>
                  <a:pt x="7319" y="20561"/>
                  <a:pt x="8210" y="20866"/>
                </a:cubicBezTo>
                <a:cubicBezTo>
                  <a:pt x="10209" y="21550"/>
                  <a:pt x="12429" y="21600"/>
                  <a:pt x="14574" y="21007"/>
                </a:cubicBezTo>
                <a:cubicBezTo>
                  <a:pt x="15169" y="20843"/>
                  <a:pt x="15837" y="20580"/>
                  <a:pt x="16493" y="20266"/>
                </a:cubicBezTo>
                <a:cubicBezTo>
                  <a:pt x="17347" y="19841"/>
                  <a:pt x="18573" y="19037"/>
                  <a:pt x="19253" y="18446"/>
                </a:cubicBezTo>
                <a:cubicBezTo>
                  <a:pt x="20213" y="17611"/>
                  <a:pt x="21236" y="16461"/>
                  <a:pt x="21600" y="15860"/>
                </a:cubicBezTo>
                <a:lnTo>
                  <a:pt x="11909" y="0"/>
                </a:lnTo>
                <a:close/>
              </a:path>
            </a:pathLst>
          </a:custGeom>
          <a:ln w="12700">
            <a:miter lim="400000"/>
          </a:ln>
        </p:spPr>
      </p:pic>
      <p:pic>
        <p:nvPicPr>
          <p:cNvPr id="155" name="Co4HB30.jpeg" descr="Co4HB30.jpeg"/>
          <p:cNvPicPr>
            <a:picLocks noChangeAspect="1"/>
          </p:cNvPicPr>
          <p:nvPr/>
        </p:nvPicPr>
        <p:blipFill>
          <a:blip r:embed="rId6"/>
          <a:srcRect l="7466" t="49491" r="17814" b="2"/>
          <a:stretch>
            <a:fillRect/>
          </a:stretch>
        </p:blipFill>
        <p:spPr>
          <a:xfrm rot="18335671">
            <a:off x="2061248" y="5015674"/>
            <a:ext cx="5019051" cy="4523479"/>
          </a:xfrm>
          <a:custGeom>
            <a:avLst/>
            <a:gdLst/>
            <a:ahLst/>
            <a:cxnLst>
              <a:cxn ang="0">
                <a:pos x="wd2" y="hd2"/>
              </a:cxn>
              <a:cxn ang="5400000">
                <a:pos x="wd2" y="hd2"/>
              </a:cxn>
              <a:cxn ang="10800000">
                <a:pos x="wd2" y="hd2"/>
              </a:cxn>
              <a:cxn ang="16200000">
                <a:pos x="wd2" y="hd2"/>
              </a:cxn>
            </a:cxnLst>
            <a:rect l="0" t="0" r="r" b="b"/>
            <a:pathLst>
              <a:path w="21600" h="21600" extrusionOk="0">
                <a:moveTo>
                  <a:pt x="0" y="10137"/>
                </a:moveTo>
                <a:cubicBezTo>
                  <a:pt x="345" y="10797"/>
                  <a:pt x="734" y="11447"/>
                  <a:pt x="1153" y="12037"/>
                </a:cubicBezTo>
                <a:cubicBezTo>
                  <a:pt x="1157" y="12043"/>
                  <a:pt x="1159" y="12049"/>
                  <a:pt x="1163" y="12054"/>
                </a:cubicBezTo>
                <a:cubicBezTo>
                  <a:pt x="1347" y="12223"/>
                  <a:pt x="1759" y="12673"/>
                  <a:pt x="2211" y="13206"/>
                </a:cubicBezTo>
                <a:cubicBezTo>
                  <a:pt x="2785" y="13883"/>
                  <a:pt x="3054" y="14221"/>
                  <a:pt x="3140" y="14386"/>
                </a:cubicBezTo>
                <a:cubicBezTo>
                  <a:pt x="3285" y="14488"/>
                  <a:pt x="3493" y="14657"/>
                  <a:pt x="3813" y="14926"/>
                </a:cubicBezTo>
                <a:cubicBezTo>
                  <a:pt x="4052" y="15128"/>
                  <a:pt x="4183" y="15253"/>
                  <a:pt x="4248" y="15347"/>
                </a:cubicBezTo>
                <a:cubicBezTo>
                  <a:pt x="4318" y="15391"/>
                  <a:pt x="4401" y="15446"/>
                  <a:pt x="4495" y="15513"/>
                </a:cubicBezTo>
                <a:cubicBezTo>
                  <a:pt x="5720" y="16392"/>
                  <a:pt x="7426" y="17178"/>
                  <a:pt x="9145" y="17653"/>
                </a:cubicBezTo>
                <a:cubicBezTo>
                  <a:pt x="10074" y="17910"/>
                  <a:pt x="12636" y="18030"/>
                  <a:pt x="13804" y="17870"/>
                </a:cubicBezTo>
                <a:cubicBezTo>
                  <a:pt x="15223" y="17676"/>
                  <a:pt x="16909" y="17181"/>
                  <a:pt x="17974" y="16647"/>
                </a:cubicBezTo>
                <a:cubicBezTo>
                  <a:pt x="18117" y="16575"/>
                  <a:pt x="18234" y="16523"/>
                  <a:pt x="18334" y="16488"/>
                </a:cubicBezTo>
                <a:lnTo>
                  <a:pt x="18299" y="16454"/>
                </a:lnTo>
                <a:lnTo>
                  <a:pt x="18843" y="16131"/>
                </a:lnTo>
                <a:cubicBezTo>
                  <a:pt x="19829" y="15542"/>
                  <a:pt x="20795" y="14766"/>
                  <a:pt x="21600" y="13943"/>
                </a:cubicBezTo>
                <a:lnTo>
                  <a:pt x="12155" y="0"/>
                </a:lnTo>
                <a:lnTo>
                  <a:pt x="0" y="10137"/>
                </a:lnTo>
                <a:close/>
                <a:moveTo>
                  <a:pt x="11827" y="21483"/>
                </a:moveTo>
                <a:cubicBezTo>
                  <a:pt x="11820" y="21491"/>
                  <a:pt x="11817" y="21503"/>
                  <a:pt x="11817" y="21520"/>
                </a:cubicBezTo>
                <a:cubicBezTo>
                  <a:pt x="11817" y="21562"/>
                  <a:pt x="11844" y="21597"/>
                  <a:pt x="11879" y="21600"/>
                </a:cubicBezTo>
                <a:cubicBezTo>
                  <a:pt x="11885" y="21600"/>
                  <a:pt x="11891" y="21599"/>
                  <a:pt x="11897" y="21599"/>
                </a:cubicBezTo>
                <a:cubicBezTo>
                  <a:pt x="11929" y="21596"/>
                  <a:pt x="11954" y="21584"/>
                  <a:pt x="11954" y="21568"/>
                </a:cubicBezTo>
                <a:cubicBezTo>
                  <a:pt x="11954" y="21550"/>
                  <a:pt x="11922" y="21513"/>
                  <a:pt x="11884" y="21487"/>
                </a:cubicBezTo>
                <a:cubicBezTo>
                  <a:pt x="11875" y="21480"/>
                  <a:pt x="11866" y="21478"/>
                  <a:pt x="11858" y="21476"/>
                </a:cubicBezTo>
                <a:cubicBezTo>
                  <a:pt x="11846" y="21474"/>
                  <a:pt x="11835" y="21475"/>
                  <a:pt x="11827" y="21483"/>
                </a:cubicBezTo>
                <a:close/>
              </a:path>
            </a:pathLst>
          </a:custGeom>
          <a:ln w="12700">
            <a:miter lim="400000"/>
          </a:ln>
        </p:spPr>
      </p:pic>
      <p:pic>
        <p:nvPicPr>
          <p:cNvPr id="156" name="PFM.jpeg" descr="PFM.jpeg"/>
          <p:cNvPicPr>
            <a:picLocks noChangeAspect="1"/>
          </p:cNvPicPr>
          <p:nvPr/>
        </p:nvPicPr>
        <p:blipFill>
          <a:blip r:embed="rId7"/>
          <a:srcRect l="9859" t="47167" r="17157" b="11393"/>
          <a:stretch>
            <a:fillRect/>
          </a:stretch>
        </p:blipFill>
        <p:spPr>
          <a:xfrm rot="18437948">
            <a:off x="18756027" y="1239219"/>
            <a:ext cx="4862806" cy="3681448"/>
          </a:xfrm>
          <a:custGeom>
            <a:avLst/>
            <a:gdLst/>
            <a:ahLst/>
            <a:cxnLst>
              <a:cxn ang="0">
                <a:pos x="wd2" y="hd2"/>
              </a:cxn>
              <a:cxn ang="5400000">
                <a:pos x="wd2" y="hd2"/>
              </a:cxn>
              <a:cxn ang="10800000">
                <a:pos x="wd2" y="hd2"/>
              </a:cxn>
              <a:cxn ang="16200000">
                <a:pos x="wd2" y="hd2"/>
              </a:cxn>
            </a:cxnLst>
            <a:rect l="0" t="0" r="r" b="b"/>
            <a:pathLst>
              <a:path w="21600" h="21237" extrusionOk="0">
                <a:moveTo>
                  <a:pt x="12013" y="0"/>
                </a:moveTo>
                <a:lnTo>
                  <a:pt x="0" y="11661"/>
                </a:lnTo>
                <a:cubicBezTo>
                  <a:pt x="4" y="11671"/>
                  <a:pt x="9" y="11682"/>
                  <a:pt x="13" y="11692"/>
                </a:cubicBezTo>
                <a:cubicBezTo>
                  <a:pt x="50" y="11775"/>
                  <a:pt x="86" y="11860"/>
                  <a:pt x="123" y="11941"/>
                </a:cubicBezTo>
                <a:cubicBezTo>
                  <a:pt x="937" y="13706"/>
                  <a:pt x="3464" y="17320"/>
                  <a:pt x="4518" y="18226"/>
                </a:cubicBezTo>
                <a:cubicBezTo>
                  <a:pt x="5278" y="18879"/>
                  <a:pt x="6806" y="19871"/>
                  <a:pt x="7574" y="20207"/>
                </a:cubicBezTo>
                <a:cubicBezTo>
                  <a:pt x="7688" y="20257"/>
                  <a:pt x="7751" y="20301"/>
                  <a:pt x="7767" y="20358"/>
                </a:cubicBezTo>
                <a:cubicBezTo>
                  <a:pt x="11152" y="21600"/>
                  <a:pt x="13725" y="21517"/>
                  <a:pt x="16975" y="20163"/>
                </a:cubicBezTo>
                <a:lnTo>
                  <a:pt x="17771" y="19830"/>
                </a:lnTo>
                <a:cubicBezTo>
                  <a:pt x="18005" y="19635"/>
                  <a:pt x="18336" y="19392"/>
                  <a:pt x="18699" y="19157"/>
                </a:cubicBezTo>
                <a:cubicBezTo>
                  <a:pt x="19844" y="18414"/>
                  <a:pt x="20786" y="17616"/>
                  <a:pt x="21600" y="16657"/>
                </a:cubicBezTo>
                <a:lnTo>
                  <a:pt x="12013" y="0"/>
                </a:lnTo>
                <a:close/>
              </a:path>
            </a:pathLst>
          </a:custGeom>
          <a:ln w="12700">
            <a:miter lim="400000"/>
          </a:ln>
        </p:spPr>
      </p:pic>
      <p:pic>
        <p:nvPicPr>
          <p:cNvPr id="157" name="IMG_1265.jpeg" descr="IMG_1265.jpeg"/>
          <p:cNvPicPr>
            <a:picLocks noChangeAspect="1"/>
          </p:cNvPicPr>
          <p:nvPr/>
        </p:nvPicPr>
        <p:blipFill>
          <a:blip r:embed="rId8"/>
          <a:srcRect l="5291" t="43274" r="20454" b="15052"/>
          <a:stretch>
            <a:fillRect/>
          </a:stretch>
        </p:blipFill>
        <p:spPr>
          <a:xfrm rot="18401531">
            <a:off x="18712027" y="5326714"/>
            <a:ext cx="4949773" cy="3703911"/>
          </a:xfrm>
          <a:custGeom>
            <a:avLst/>
            <a:gdLst/>
            <a:ahLst/>
            <a:cxnLst>
              <a:cxn ang="0">
                <a:pos x="wd2" y="hd2"/>
              </a:cxn>
              <a:cxn ang="5400000">
                <a:pos x="wd2" y="hd2"/>
              </a:cxn>
              <a:cxn ang="10800000">
                <a:pos x="wd2" y="hd2"/>
              </a:cxn>
              <a:cxn ang="16200000">
                <a:pos x="wd2" y="hd2"/>
              </a:cxn>
            </a:cxnLst>
            <a:rect l="0" t="0" r="r" b="b"/>
            <a:pathLst>
              <a:path w="21600" h="21596" extrusionOk="0">
                <a:moveTo>
                  <a:pt x="12416" y="0"/>
                </a:moveTo>
                <a:lnTo>
                  <a:pt x="0" y="12128"/>
                </a:lnTo>
                <a:cubicBezTo>
                  <a:pt x="47" y="12241"/>
                  <a:pt x="100" y="12381"/>
                  <a:pt x="143" y="12477"/>
                </a:cubicBezTo>
                <a:cubicBezTo>
                  <a:pt x="280" y="12781"/>
                  <a:pt x="650" y="13402"/>
                  <a:pt x="963" y="13859"/>
                </a:cubicBezTo>
                <a:cubicBezTo>
                  <a:pt x="1277" y="14315"/>
                  <a:pt x="1684" y="14948"/>
                  <a:pt x="1868" y="15265"/>
                </a:cubicBezTo>
                <a:cubicBezTo>
                  <a:pt x="2152" y="15753"/>
                  <a:pt x="2188" y="15860"/>
                  <a:pt x="2113" y="15982"/>
                </a:cubicBezTo>
                <a:cubicBezTo>
                  <a:pt x="1997" y="16170"/>
                  <a:pt x="2129" y="16386"/>
                  <a:pt x="2267" y="16235"/>
                </a:cubicBezTo>
                <a:cubicBezTo>
                  <a:pt x="2334" y="16162"/>
                  <a:pt x="2428" y="16224"/>
                  <a:pt x="2644" y="16481"/>
                </a:cubicBezTo>
                <a:cubicBezTo>
                  <a:pt x="2803" y="16670"/>
                  <a:pt x="2943" y="16880"/>
                  <a:pt x="2955" y="16948"/>
                </a:cubicBezTo>
                <a:cubicBezTo>
                  <a:pt x="2982" y="17108"/>
                  <a:pt x="3232" y="17456"/>
                  <a:pt x="3322" y="17458"/>
                </a:cubicBezTo>
                <a:cubicBezTo>
                  <a:pt x="3361" y="17459"/>
                  <a:pt x="3660" y="17738"/>
                  <a:pt x="3987" y="18079"/>
                </a:cubicBezTo>
                <a:cubicBezTo>
                  <a:pt x="4313" y="18420"/>
                  <a:pt x="4597" y="18701"/>
                  <a:pt x="4616" y="18701"/>
                </a:cubicBezTo>
                <a:cubicBezTo>
                  <a:pt x="4635" y="18701"/>
                  <a:pt x="4863" y="18874"/>
                  <a:pt x="5123" y="19086"/>
                </a:cubicBezTo>
                <a:cubicBezTo>
                  <a:pt x="6057" y="19851"/>
                  <a:pt x="7563" y="20663"/>
                  <a:pt x="8835" y="21089"/>
                </a:cubicBezTo>
                <a:cubicBezTo>
                  <a:pt x="10017" y="21485"/>
                  <a:pt x="10720" y="21594"/>
                  <a:pt x="12109" y="21596"/>
                </a:cubicBezTo>
                <a:cubicBezTo>
                  <a:pt x="14384" y="21600"/>
                  <a:pt x="16148" y="21104"/>
                  <a:pt x="18228" y="19861"/>
                </a:cubicBezTo>
                <a:cubicBezTo>
                  <a:pt x="18293" y="19817"/>
                  <a:pt x="18357" y="19772"/>
                  <a:pt x="18426" y="19726"/>
                </a:cubicBezTo>
                <a:cubicBezTo>
                  <a:pt x="18577" y="19628"/>
                  <a:pt x="18749" y="19510"/>
                  <a:pt x="18917" y="19391"/>
                </a:cubicBezTo>
                <a:cubicBezTo>
                  <a:pt x="18925" y="19386"/>
                  <a:pt x="18933" y="19379"/>
                  <a:pt x="18941" y="19374"/>
                </a:cubicBezTo>
                <a:lnTo>
                  <a:pt x="19599" y="18829"/>
                </a:lnTo>
                <a:cubicBezTo>
                  <a:pt x="19962" y="18530"/>
                  <a:pt x="20589" y="17929"/>
                  <a:pt x="20992" y="17496"/>
                </a:cubicBezTo>
                <a:cubicBezTo>
                  <a:pt x="21319" y="17145"/>
                  <a:pt x="21499" y="16937"/>
                  <a:pt x="21600" y="16785"/>
                </a:cubicBezTo>
                <a:lnTo>
                  <a:pt x="12416" y="0"/>
                </a:lnTo>
                <a:close/>
              </a:path>
            </a:pathLst>
          </a:custGeom>
          <a:ln w="12700">
            <a:miter lim="400000"/>
          </a:ln>
        </p:spPr>
      </p:pic>
      <p:pic>
        <p:nvPicPr>
          <p:cNvPr id="158" name="PFACE.jpeg" descr="PFACE.jpeg"/>
          <p:cNvPicPr>
            <a:picLocks noChangeAspect="1"/>
          </p:cNvPicPr>
          <p:nvPr/>
        </p:nvPicPr>
        <p:blipFill>
          <a:blip r:embed="rId9"/>
          <a:srcRect l="5009" t="44790" r="16570" b="10511"/>
          <a:stretch>
            <a:fillRect/>
          </a:stretch>
        </p:blipFill>
        <p:spPr>
          <a:xfrm rot="18191933">
            <a:off x="18596372" y="9486705"/>
            <a:ext cx="4855122" cy="3689761"/>
          </a:xfrm>
          <a:custGeom>
            <a:avLst/>
            <a:gdLst/>
            <a:ahLst/>
            <a:cxnLst>
              <a:cxn ang="0">
                <a:pos x="wd2" y="hd2"/>
              </a:cxn>
              <a:cxn ang="5400000">
                <a:pos x="wd2" y="hd2"/>
              </a:cxn>
              <a:cxn ang="10800000">
                <a:pos x="wd2" y="hd2"/>
              </a:cxn>
              <a:cxn ang="16200000">
                <a:pos x="wd2" y="hd2"/>
              </a:cxn>
            </a:cxnLst>
            <a:rect l="0" t="0" r="r" b="b"/>
            <a:pathLst>
              <a:path w="21600" h="21383" extrusionOk="0">
                <a:moveTo>
                  <a:pt x="0" y="10523"/>
                </a:moveTo>
                <a:cubicBezTo>
                  <a:pt x="641" y="12236"/>
                  <a:pt x="1493" y="13729"/>
                  <a:pt x="2686" y="15253"/>
                </a:cubicBezTo>
                <a:cubicBezTo>
                  <a:pt x="3031" y="15694"/>
                  <a:pt x="3300" y="16084"/>
                  <a:pt x="3284" y="16120"/>
                </a:cubicBezTo>
                <a:cubicBezTo>
                  <a:pt x="3249" y="16192"/>
                  <a:pt x="3541" y="16588"/>
                  <a:pt x="3999" y="17091"/>
                </a:cubicBezTo>
                <a:cubicBezTo>
                  <a:pt x="4169" y="17279"/>
                  <a:pt x="4364" y="17498"/>
                  <a:pt x="4433" y="17580"/>
                </a:cubicBezTo>
                <a:cubicBezTo>
                  <a:pt x="4502" y="17662"/>
                  <a:pt x="4585" y="17730"/>
                  <a:pt x="4615" y="17730"/>
                </a:cubicBezTo>
                <a:cubicBezTo>
                  <a:pt x="4645" y="17730"/>
                  <a:pt x="4719" y="17800"/>
                  <a:pt x="4780" y="17887"/>
                </a:cubicBezTo>
                <a:cubicBezTo>
                  <a:pt x="4805" y="17924"/>
                  <a:pt x="4822" y="17952"/>
                  <a:pt x="4834" y="17977"/>
                </a:cubicBezTo>
                <a:cubicBezTo>
                  <a:pt x="5140" y="18257"/>
                  <a:pt x="5453" y="18520"/>
                  <a:pt x="5773" y="18766"/>
                </a:cubicBezTo>
                <a:cubicBezTo>
                  <a:pt x="6185" y="19071"/>
                  <a:pt x="6633" y="19376"/>
                  <a:pt x="7065" y="19644"/>
                </a:cubicBezTo>
                <a:cubicBezTo>
                  <a:pt x="8541" y="20523"/>
                  <a:pt x="10152" y="21078"/>
                  <a:pt x="11903" y="21310"/>
                </a:cubicBezTo>
                <a:cubicBezTo>
                  <a:pt x="14095" y="21600"/>
                  <a:pt x="16703" y="21014"/>
                  <a:pt x="18809" y="19773"/>
                </a:cubicBezTo>
                <a:cubicBezTo>
                  <a:pt x="18900" y="19705"/>
                  <a:pt x="19013" y="19625"/>
                  <a:pt x="19174" y="19517"/>
                </a:cubicBezTo>
                <a:cubicBezTo>
                  <a:pt x="19858" y="19059"/>
                  <a:pt x="20932" y="18148"/>
                  <a:pt x="21600" y="17483"/>
                </a:cubicBezTo>
                <a:lnTo>
                  <a:pt x="13666" y="0"/>
                </a:lnTo>
                <a:lnTo>
                  <a:pt x="0" y="10523"/>
                </a:lnTo>
                <a:close/>
              </a:path>
            </a:pathLst>
          </a:custGeom>
          <a:ln w="12700">
            <a:miter lim="400000"/>
          </a:ln>
        </p:spPr>
      </p:pic>
      <p:pic>
        <p:nvPicPr>
          <p:cNvPr id="159" name="ECM.jpeg" descr="ECM.jpeg"/>
          <p:cNvPicPr>
            <a:picLocks noChangeAspect="1"/>
          </p:cNvPicPr>
          <p:nvPr/>
        </p:nvPicPr>
        <p:blipFill>
          <a:blip r:embed="rId10"/>
          <a:srcRect l="966" t="46933" r="15581" b="7152"/>
          <a:stretch>
            <a:fillRect/>
          </a:stretch>
        </p:blipFill>
        <p:spPr>
          <a:xfrm rot="18467126">
            <a:off x="14642487" y="1292953"/>
            <a:ext cx="4868096" cy="3571161"/>
          </a:xfrm>
          <a:custGeom>
            <a:avLst/>
            <a:gdLst/>
            <a:ahLst/>
            <a:cxnLst>
              <a:cxn ang="0">
                <a:pos x="wd2" y="hd2"/>
              </a:cxn>
              <a:cxn ang="5400000">
                <a:pos x="wd2" y="hd2"/>
              </a:cxn>
              <a:cxn ang="10800000">
                <a:pos x="wd2" y="hd2"/>
              </a:cxn>
              <a:cxn ang="16200000">
                <a:pos x="wd2" y="hd2"/>
              </a:cxn>
            </a:cxnLst>
            <a:rect l="0" t="0" r="r" b="b"/>
            <a:pathLst>
              <a:path w="21600" h="21318" extrusionOk="0">
                <a:moveTo>
                  <a:pt x="622" y="13556"/>
                </a:moveTo>
                <a:cubicBezTo>
                  <a:pt x="768" y="13801"/>
                  <a:pt x="959" y="14129"/>
                  <a:pt x="1211" y="14561"/>
                </a:cubicBezTo>
                <a:cubicBezTo>
                  <a:pt x="1897" y="15739"/>
                  <a:pt x="2511" y="16542"/>
                  <a:pt x="3415" y="17450"/>
                </a:cubicBezTo>
                <a:cubicBezTo>
                  <a:pt x="4005" y="18042"/>
                  <a:pt x="4982" y="18866"/>
                  <a:pt x="5552" y="19253"/>
                </a:cubicBezTo>
                <a:cubicBezTo>
                  <a:pt x="5901" y="19490"/>
                  <a:pt x="7127" y="20159"/>
                  <a:pt x="7570" y="20354"/>
                </a:cubicBezTo>
                <a:cubicBezTo>
                  <a:pt x="9974" y="21410"/>
                  <a:pt x="12571" y="21600"/>
                  <a:pt x="15324" y="20918"/>
                </a:cubicBezTo>
                <a:cubicBezTo>
                  <a:pt x="16283" y="20681"/>
                  <a:pt x="16508" y="20603"/>
                  <a:pt x="17384" y="20208"/>
                </a:cubicBezTo>
                <a:cubicBezTo>
                  <a:pt x="17531" y="20142"/>
                  <a:pt x="17670" y="20081"/>
                  <a:pt x="17801" y="20028"/>
                </a:cubicBezTo>
                <a:cubicBezTo>
                  <a:pt x="17807" y="20009"/>
                  <a:pt x="17820" y="19992"/>
                  <a:pt x="17842" y="19973"/>
                </a:cubicBezTo>
                <a:cubicBezTo>
                  <a:pt x="17876" y="19945"/>
                  <a:pt x="18144" y="19810"/>
                  <a:pt x="18438" y="19673"/>
                </a:cubicBezTo>
                <a:lnTo>
                  <a:pt x="18512" y="19639"/>
                </a:lnTo>
                <a:cubicBezTo>
                  <a:pt x="18570" y="19555"/>
                  <a:pt x="18754" y="19400"/>
                  <a:pt x="19008" y="19228"/>
                </a:cubicBezTo>
                <a:cubicBezTo>
                  <a:pt x="19667" y="18782"/>
                  <a:pt x="20250" y="18289"/>
                  <a:pt x="20884" y="17638"/>
                </a:cubicBezTo>
                <a:cubicBezTo>
                  <a:pt x="21137" y="17378"/>
                  <a:pt x="21457" y="17054"/>
                  <a:pt x="21600" y="16916"/>
                </a:cubicBezTo>
                <a:lnTo>
                  <a:pt x="12516" y="0"/>
                </a:lnTo>
                <a:lnTo>
                  <a:pt x="0" y="12166"/>
                </a:lnTo>
                <a:cubicBezTo>
                  <a:pt x="54" y="12259"/>
                  <a:pt x="107" y="12364"/>
                  <a:pt x="146" y="12465"/>
                </a:cubicBezTo>
                <a:cubicBezTo>
                  <a:pt x="211" y="12640"/>
                  <a:pt x="358" y="12961"/>
                  <a:pt x="472" y="13176"/>
                </a:cubicBezTo>
                <a:cubicBezTo>
                  <a:pt x="548" y="13321"/>
                  <a:pt x="599" y="13455"/>
                  <a:pt x="622" y="13556"/>
                </a:cubicBezTo>
                <a:close/>
              </a:path>
            </a:pathLst>
          </a:custGeom>
          <a:ln w="12700">
            <a:miter lim="400000"/>
          </a:ln>
        </p:spPr>
      </p:pic>
      <p:pic>
        <p:nvPicPr>
          <p:cNvPr id="160" name="ECACE.jpeg" descr="ECACE.jpeg"/>
          <p:cNvPicPr>
            <a:picLocks noChangeAspect="1"/>
          </p:cNvPicPr>
          <p:nvPr/>
        </p:nvPicPr>
        <p:blipFill>
          <a:blip r:embed="rId11"/>
          <a:srcRect l="4895" t="44266" r="18121" b="12730"/>
          <a:stretch>
            <a:fillRect/>
          </a:stretch>
        </p:blipFill>
        <p:spPr>
          <a:xfrm rot="18403158">
            <a:off x="14609928" y="9363644"/>
            <a:ext cx="4935052" cy="3675665"/>
          </a:xfrm>
          <a:custGeom>
            <a:avLst/>
            <a:gdLst/>
            <a:ahLst/>
            <a:cxnLst>
              <a:cxn ang="0">
                <a:pos x="wd2" y="hd2"/>
              </a:cxn>
              <a:cxn ang="5400000">
                <a:pos x="wd2" y="hd2"/>
              </a:cxn>
              <a:cxn ang="10800000">
                <a:pos x="wd2" y="hd2"/>
              </a:cxn>
              <a:cxn ang="16200000">
                <a:pos x="wd2" y="hd2"/>
              </a:cxn>
            </a:cxnLst>
            <a:rect l="0" t="0" r="r" b="b"/>
            <a:pathLst>
              <a:path w="21600" h="21600" extrusionOk="0">
                <a:moveTo>
                  <a:pt x="12471" y="0"/>
                </a:moveTo>
                <a:lnTo>
                  <a:pt x="0" y="12253"/>
                </a:lnTo>
                <a:cubicBezTo>
                  <a:pt x="587" y="13601"/>
                  <a:pt x="1319" y="14841"/>
                  <a:pt x="2150" y="15846"/>
                </a:cubicBezTo>
                <a:cubicBezTo>
                  <a:pt x="2452" y="16211"/>
                  <a:pt x="2943" y="16805"/>
                  <a:pt x="3239" y="17168"/>
                </a:cubicBezTo>
                <a:cubicBezTo>
                  <a:pt x="3536" y="17530"/>
                  <a:pt x="4012" y="18053"/>
                  <a:pt x="4297" y="18330"/>
                </a:cubicBezTo>
                <a:cubicBezTo>
                  <a:pt x="4516" y="18543"/>
                  <a:pt x="4638" y="18664"/>
                  <a:pt x="4700" y="18747"/>
                </a:cubicBezTo>
                <a:cubicBezTo>
                  <a:pt x="5500" y="19437"/>
                  <a:pt x="6481" y="20096"/>
                  <a:pt x="7432" y="20568"/>
                </a:cubicBezTo>
                <a:cubicBezTo>
                  <a:pt x="7928" y="20815"/>
                  <a:pt x="9519" y="21360"/>
                  <a:pt x="9962" y="21436"/>
                </a:cubicBezTo>
                <a:cubicBezTo>
                  <a:pt x="10109" y="21461"/>
                  <a:pt x="10250" y="21500"/>
                  <a:pt x="10320" y="21533"/>
                </a:cubicBezTo>
                <a:cubicBezTo>
                  <a:pt x="10700" y="21586"/>
                  <a:pt x="11153" y="21599"/>
                  <a:pt x="12057" y="21600"/>
                </a:cubicBezTo>
                <a:cubicBezTo>
                  <a:pt x="12249" y="21600"/>
                  <a:pt x="12379" y="21597"/>
                  <a:pt x="12535" y="21596"/>
                </a:cubicBezTo>
                <a:cubicBezTo>
                  <a:pt x="13839" y="21564"/>
                  <a:pt x="14467" y="21439"/>
                  <a:pt x="15736" y="21013"/>
                </a:cubicBezTo>
                <a:cubicBezTo>
                  <a:pt x="15750" y="21008"/>
                  <a:pt x="15765" y="21003"/>
                  <a:pt x="15779" y="20998"/>
                </a:cubicBezTo>
                <a:cubicBezTo>
                  <a:pt x="15845" y="20945"/>
                  <a:pt x="16006" y="20882"/>
                  <a:pt x="16346" y="20756"/>
                </a:cubicBezTo>
                <a:cubicBezTo>
                  <a:pt x="17026" y="20503"/>
                  <a:pt x="18198" y="19862"/>
                  <a:pt x="18839" y="19393"/>
                </a:cubicBezTo>
                <a:cubicBezTo>
                  <a:pt x="19870" y="18638"/>
                  <a:pt x="20807" y="17733"/>
                  <a:pt x="21600" y="16749"/>
                </a:cubicBezTo>
                <a:lnTo>
                  <a:pt x="12471" y="0"/>
                </a:lnTo>
                <a:close/>
              </a:path>
            </a:pathLst>
          </a:custGeom>
          <a:ln w="12700">
            <a:miter lim="400000"/>
          </a:ln>
        </p:spPr>
      </p:pic>
      <p:pic>
        <p:nvPicPr>
          <p:cNvPr id="161" name="EC4HB.jpeg" descr="EC4HB.jpeg"/>
          <p:cNvPicPr>
            <a:picLocks noChangeAspect="1"/>
          </p:cNvPicPr>
          <p:nvPr/>
        </p:nvPicPr>
        <p:blipFill>
          <a:blip r:embed="rId12"/>
          <a:srcRect l="7658" t="50568" r="20699" b="9437"/>
          <a:stretch>
            <a:fillRect/>
          </a:stretch>
        </p:blipFill>
        <p:spPr>
          <a:xfrm rot="18271748">
            <a:off x="14696082" y="5297604"/>
            <a:ext cx="4823808" cy="3590518"/>
          </a:xfrm>
          <a:custGeom>
            <a:avLst/>
            <a:gdLst/>
            <a:ahLst/>
            <a:cxnLst>
              <a:cxn ang="0">
                <a:pos x="wd2" y="hd2"/>
              </a:cxn>
              <a:cxn ang="5400000">
                <a:pos x="wd2" y="hd2"/>
              </a:cxn>
              <a:cxn ang="10800000">
                <a:pos x="wd2" y="hd2"/>
              </a:cxn>
              <a:cxn ang="16200000">
                <a:pos x="wd2" y="hd2"/>
              </a:cxn>
            </a:cxnLst>
            <a:rect l="0" t="0" r="r" b="b"/>
            <a:pathLst>
              <a:path w="21600" h="21476" extrusionOk="0">
                <a:moveTo>
                  <a:pt x="0" y="11563"/>
                </a:moveTo>
                <a:cubicBezTo>
                  <a:pt x="763" y="13608"/>
                  <a:pt x="1926" y="15564"/>
                  <a:pt x="3252" y="17014"/>
                </a:cubicBezTo>
                <a:cubicBezTo>
                  <a:pt x="3423" y="17202"/>
                  <a:pt x="3544" y="17346"/>
                  <a:pt x="3619" y="17455"/>
                </a:cubicBezTo>
                <a:cubicBezTo>
                  <a:pt x="3669" y="17507"/>
                  <a:pt x="3726" y="17566"/>
                  <a:pt x="3765" y="17604"/>
                </a:cubicBezTo>
                <a:cubicBezTo>
                  <a:pt x="5271" y="19083"/>
                  <a:pt x="7487" y="20359"/>
                  <a:pt x="9515" y="20915"/>
                </a:cubicBezTo>
                <a:cubicBezTo>
                  <a:pt x="12014" y="21600"/>
                  <a:pt x="14942" y="21302"/>
                  <a:pt x="17713" y="20082"/>
                </a:cubicBezTo>
                <a:cubicBezTo>
                  <a:pt x="18469" y="19750"/>
                  <a:pt x="18748" y="19707"/>
                  <a:pt x="18713" y="19933"/>
                </a:cubicBezTo>
                <a:cubicBezTo>
                  <a:pt x="18697" y="20029"/>
                  <a:pt x="19015" y="19839"/>
                  <a:pt x="19430" y="19538"/>
                </a:cubicBezTo>
                <a:lnTo>
                  <a:pt x="21465" y="17666"/>
                </a:lnTo>
                <a:cubicBezTo>
                  <a:pt x="21515" y="17609"/>
                  <a:pt x="21547" y="17577"/>
                  <a:pt x="21600" y="17515"/>
                </a:cubicBezTo>
                <a:lnTo>
                  <a:pt x="12569" y="0"/>
                </a:lnTo>
                <a:lnTo>
                  <a:pt x="0" y="11563"/>
                </a:lnTo>
                <a:close/>
                <a:moveTo>
                  <a:pt x="15517" y="21476"/>
                </a:moveTo>
                <a:lnTo>
                  <a:pt x="15772" y="21428"/>
                </a:lnTo>
                <a:cubicBezTo>
                  <a:pt x="15912" y="21402"/>
                  <a:pt x="16169" y="21321"/>
                  <a:pt x="16343" y="21245"/>
                </a:cubicBezTo>
                <a:lnTo>
                  <a:pt x="16659" y="21107"/>
                </a:lnTo>
                <a:lnTo>
                  <a:pt x="16374" y="21163"/>
                </a:lnTo>
                <a:cubicBezTo>
                  <a:pt x="16217" y="21194"/>
                  <a:pt x="15960" y="21277"/>
                  <a:pt x="15803" y="21348"/>
                </a:cubicBezTo>
                <a:lnTo>
                  <a:pt x="15517" y="21476"/>
                </a:lnTo>
                <a:close/>
                <a:moveTo>
                  <a:pt x="16764" y="21045"/>
                </a:moveTo>
                <a:cubicBezTo>
                  <a:pt x="16738" y="21068"/>
                  <a:pt x="16737" y="21085"/>
                  <a:pt x="16767" y="21085"/>
                </a:cubicBezTo>
                <a:cubicBezTo>
                  <a:pt x="16826" y="21087"/>
                  <a:pt x="16970" y="21030"/>
                  <a:pt x="17088" y="20958"/>
                </a:cubicBezTo>
                <a:cubicBezTo>
                  <a:pt x="17226" y="20873"/>
                  <a:pt x="17264" y="20829"/>
                  <a:pt x="17225" y="20828"/>
                </a:cubicBezTo>
                <a:cubicBezTo>
                  <a:pt x="17187" y="20828"/>
                  <a:pt x="17073" y="20870"/>
                  <a:pt x="16910" y="20954"/>
                </a:cubicBezTo>
                <a:cubicBezTo>
                  <a:pt x="16841" y="20989"/>
                  <a:pt x="16790" y="21021"/>
                  <a:pt x="16764" y="21045"/>
                </a:cubicBezTo>
                <a:close/>
                <a:moveTo>
                  <a:pt x="17623" y="20619"/>
                </a:moveTo>
                <a:cubicBezTo>
                  <a:pt x="17564" y="20670"/>
                  <a:pt x="17549" y="20711"/>
                  <a:pt x="17588" y="20711"/>
                </a:cubicBezTo>
                <a:cubicBezTo>
                  <a:pt x="17627" y="20711"/>
                  <a:pt x="17708" y="20670"/>
                  <a:pt x="17767" y="20619"/>
                </a:cubicBezTo>
                <a:cubicBezTo>
                  <a:pt x="17826" y="20568"/>
                  <a:pt x="17842" y="20527"/>
                  <a:pt x="17803" y="20527"/>
                </a:cubicBezTo>
                <a:cubicBezTo>
                  <a:pt x="17763" y="20527"/>
                  <a:pt x="17682" y="20568"/>
                  <a:pt x="17623" y="20619"/>
                </a:cubicBezTo>
                <a:close/>
              </a:path>
            </a:pathLst>
          </a:custGeom>
          <a:ln w="12700">
            <a:miter lim="400000"/>
          </a:ln>
        </p:spPr>
      </p:pic>
      <p:pic>
        <p:nvPicPr>
          <p:cNvPr id="162" name="CoM30.jpeg" descr="CoM30.jpeg"/>
          <p:cNvPicPr>
            <a:picLocks noChangeAspect="1"/>
          </p:cNvPicPr>
          <p:nvPr/>
        </p:nvPicPr>
        <p:blipFill>
          <a:blip r:embed="rId13"/>
          <a:srcRect l="2862" t="44930" r="16951" b="10033"/>
          <a:stretch>
            <a:fillRect/>
          </a:stretch>
        </p:blipFill>
        <p:spPr>
          <a:xfrm rot="18237018">
            <a:off x="1955826" y="1223403"/>
            <a:ext cx="4886742" cy="3659419"/>
          </a:xfrm>
          <a:custGeom>
            <a:avLst/>
            <a:gdLst/>
            <a:ahLst/>
            <a:cxnLst>
              <a:cxn ang="0">
                <a:pos x="wd2" y="hd2"/>
              </a:cxn>
              <a:cxn ang="5400000">
                <a:pos x="wd2" y="hd2"/>
              </a:cxn>
              <a:cxn ang="10800000">
                <a:pos x="wd2" y="hd2"/>
              </a:cxn>
              <a:cxn ang="16200000">
                <a:pos x="wd2" y="hd2"/>
              </a:cxn>
            </a:cxnLst>
            <a:rect l="0" t="0" r="r" b="b"/>
            <a:pathLst>
              <a:path w="21600" h="21574" extrusionOk="0">
                <a:moveTo>
                  <a:pt x="846" y="13112"/>
                </a:moveTo>
                <a:cubicBezTo>
                  <a:pt x="1028" y="13458"/>
                  <a:pt x="1225" y="13806"/>
                  <a:pt x="1438" y="14157"/>
                </a:cubicBezTo>
                <a:cubicBezTo>
                  <a:pt x="2226" y="15458"/>
                  <a:pt x="3521" y="16981"/>
                  <a:pt x="4550" y="17815"/>
                </a:cubicBezTo>
                <a:cubicBezTo>
                  <a:pt x="4817" y="18032"/>
                  <a:pt x="5050" y="18242"/>
                  <a:pt x="5069" y="18283"/>
                </a:cubicBezTo>
                <a:cubicBezTo>
                  <a:pt x="5074" y="18294"/>
                  <a:pt x="5079" y="18303"/>
                  <a:pt x="5082" y="18313"/>
                </a:cubicBezTo>
                <a:cubicBezTo>
                  <a:pt x="6064" y="19130"/>
                  <a:pt x="7119" y="19891"/>
                  <a:pt x="7753" y="20205"/>
                </a:cubicBezTo>
                <a:cubicBezTo>
                  <a:pt x="9944" y="21291"/>
                  <a:pt x="10786" y="21518"/>
                  <a:pt x="12792" y="21567"/>
                </a:cubicBezTo>
                <a:cubicBezTo>
                  <a:pt x="14138" y="21600"/>
                  <a:pt x="14828" y="21518"/>
                  <a:pt x="16077" y="21179"/>
                </a:cubicBezTo>
                <a:cubicBezTo>
                  <a:pt x="16253" y="21131"/>
                  <a:pt x="16440" y="21071"/>
                  <a:pt x="16632" y="21005"/>
                </a:cubicBezTo>
                <a:cubicBezTo>
                  <a:pt x="16729" y="20961"/>
                  <a:pt x="16859" y="20910"/>
                  <a:pt x="17038" y="20844"/>
                </a:cubicBezTo>
                <a:cubicBezTo>
                  <a:pt x="17766" y="20578"/>
                  <a:pt x="18974" y="19929"/>
                  <a:pt x="19727" y="19402"/>
                </a:cubicBezTo>
                <a:cubicBezTo>
                  <a:pt x="19783" y="19362"/>
                  <a:pt x="19836" y="19328"/>
                  <a:pt x="19889" y="19293"/>
                </a:cubicBezTo>
                <a:cubicBezTo>
                  <a:pt x="19945" y="19217"/>
                  <a:pt x="20029" y="19136"/>
                  <a:pt x="20142" y="19052"/>
                </a:cubicBezTo>
                <a:cubicBezTo>
                  <a:pt x="20684" y="18652"/>
                  <a:pt x="21120" y="18257"/>
                  <a:pt x="21600" y="17742"/>
                </a:cubicBezTo>
                <a:lnTo>
                  <a:pt x="13015" y="0"/>
                </a:lnTo>
                <a:lnTo>
                  <a:pt x="0" y="11204"/>
                </a:lnTo>
                <a:cubicBezTo>
                  <a:pt x="241" y="11851"/>
                  <a:pt x="515" y="12480"/>
                  <a:pt x="846" y="13112"/>
                </a:cubicBezTo>
                <a:close/>
              </a:path>
            </a:pathLst>
          </a:custGeom>
          <a:ln w="12700">
            <a:miter lim="400000"/>
          </a:ln>
        </p:spPr>
      </p:pic>
      <p:pic>
        <p:nvPicPr>
          <p:cNvPr id="163" name="IMG_1269.jpeg" descr="IMG_1269.jpeg"/>
          <p:cNvPicPr>
            <a:picLocks noChangeAspect="1"/>
          </p:cNvPicPr>
          <p:nvPr/>
        </p:nvPicPr>
        <p:blipFill>
          <a:blip r:embed="rId14"/>
          <a:srcRect l="646" t="49485" r="40507" b="4620"/>
          <a:stretch>
            <a:fillRect/>
          </a:stretch>
        </p:blipFill>
        <p:spPr>
          <a:xfrm rot="16497588">
            <a:off x="11360674" y="5467049"/>
            <a:ext cx="3743389" cy="3892622"/>
          </a:xfrm>
          <a:custGeom>
            <a:avLst/>
            <a:gdLst/>
            <a:ahLst/>
            <a:cxnLst>
              <a:cxn ang="0">
                <a:pos x="wd2" y="hd2"/>
              </a:cxn>
              <a:cxn ang="5400000">
                <a:pos x="wd2" y="hd2"/>
              </a:cxn>
              <a:cxn ang="10800000">
                <a:pos x="wd2" y="hd2"/>
              </a:cxn>
              <a:cxn ang="16200000">
                <a:pos x="wd2" y="hd2"/>
              </a:cxn>
            </a:cxnLst>
            <a:rect l="0" t="0" r="r" b="b"/>
            <a:pathLst>
              <a:path w="21542" h="21482" extrusionOk="0">
                <a:moveTo>
                  <a:pt x="177" y="1629"/>
                </a:moveTo>
                <a:cubicBezTo>
                  <a:pt x="-33" y="2972"/>
                  <a:pt x="-58" y="4356"/>
                  <a:pt x="111" y="5706"/>
                </a:cubicBezTo>
                <a:cubicBezTo>
                  <a:pt x="313" y="7030"/>
                  <a:pt x="737" y="8506"/>
                  <a:pt x="1291" y="9834"/>
                </a:cubicBezTo>
                <a:cubicBezTo>
                  <a:pt x="1388" y="10019"/>
                  <a:pt x="1510" y="10279"/>
                  <a:pt x="1685" y="10660"/>
                </a:cubicBezTo>
                <a:cubicBezTo>
                  <a:pt x="1750" y="10802"/>
                  <a:pt x="1804" y="10912"/>
                  <a:pt x="1865" y="11042"/>
                </a:cubicBezTo>
                <a:cubicBezTo>
                  <a:pt x="1866" y="11045"/>
                  <a:pt x="1866" y="11047"/>
                  <a:pt x="1868" y="11050"/>
                </a:cubicBezTo>
                <a:cubicBezTo>
                  <a:pt x="1870" y="11056"/>
                  <a:pt x="1874" y="11060"/>
                  <a:pt x="1876" y="11066"/>
                </a:cubicBezTo>
                <a:cubicBezTo>
                  <a:pt x="2028" y="11390"/>
                  <a:pt x="2175" y="11703"/>
                  <a:pt x="2305" y="11966"/>
                </a:cubicBezTo>
                <a:cubicBezTo>
                  <a:pt x="2384" y="12122"/>
                  <a:pt x="2461" y="12277"/>
                  <a:pt x="2537" y="12425"/>
                </a:cubicBezTo>
                <a:cubicBezTo>
                  <a:pt x="2539" y="12429"/>
                  <a:pt x="2541" y="12430"/>
                  <a:pt x="2543" y="12434"/>
                </a:cubicBezTo>
                <a:cubicBezTo>
                  <a:pt x="2578" y="12501"/>
                  <a:pt x="2612" y="12564"/>
                  <a:pt x="2646" y="12628"/>
                </a:cubicBezTo>
                <a:cubicBezTo>
                  <a:pt x="2679" y="12688"/>
                  <a:pt x="2711" y="12748"/>
                  <a:pt x="2743" y="12807"/>
                </a:cubicBezTo>
                <a:cubicBezTo>
                  <a:pt x="2767" y="12849"/>
                  <a:pt x="2790" y="12891"/>
                  <a:pt x="2814" y="12933"/>
                </a:cubicBezTo>
                <a:cubicBezTo>
                  <a:pt x="2952" y="13150"/>
                  <a:pt x="3109" y="13395"/>
                  <a:pt x="3374" y="13813"/>
                </a:cubicBezTo>
                <a:cubicBezTo>
                  <a:pt x="4523" y="15622"/>
                  <a:pt x="6995" y="18003"/>
                  <a:pt x="8707" y="18948"/>
                </a:cubicBezTo>
                <a:cubicBezTo>
                  <a:pt x="8769" y="18983"/>
                  <a:pt x="8831" y="19020"/>
                  <a:pt x="8892" y="19058"/>
                </a:cubicBezTo>
                <a:cubicBezTo>
                  <a:pt x="9058" y="19124"/>
                  <a:pt x="9270" y="19220"/>
                  <a:pt x="9532" y="19349"/>
                </a:cubicBezTo>
                <a:lnTo>
                  <a:pt x="10537" y="19843"/>
                </a:lnTo>
                <a:lnTo>
                  <a:pt x="10529" y="19860"/>
                </a:lnTo>
                <a:cubicBezTo>
                  <a:pt x="10754" y="19966"/>
                  <a:pt x="10973" y="20061"/>
                  <a:pt x="11061" y="20088"/>
                </a:cubicBezTo>
                <a:cubicBezTo>
                  <a:pt x="11137" y="20112"/>
                  <a:pt x="11178" y="20135"/>
                  <a:pt x="11196" y="20161"/>
                </a:cubicBezTo>
                <a:cubicBezTo>
                  <a:pt x="11268" y="20180"/>
                  <a:pt x="11501" y="20265"/>
                  <a:pt x="11764" y="20373"/>
                </a:cubicBezTo>
                <a:cubicBezTo>
                  <a:pt x="11788" y="20383"/>
                  <a:pt x="11796" y="20389"/>
                  <a:pt x="11818" y="20399"/>
                </a:cubicBezTo>
                <a:cubicBezTo>
                  <a:pt x="12056" y="20484"/>
                  <a:pt x="12298" y="20565"/>
                  <a:pt x="12530" y="20642"/>
                </a:cubicBezTo>
                <a:cubicBezTo>
                  <a:pt x="12655" y="20619"/>
                  <a:pt x="12888" y="20652"/>
                  <a:pt x="13209" y="20740"/>
                </a:cubicBezTo>
                <a:cubicBezTo>
                  <a:pt x="15273" y="21308"/>
                  <a:pt x="18416" y="21600"/>
                  <a:pt x="20697" y="21438"/>
                </a:cubicBezTo>
                <a:cubicBezTo>
                  <a:pt x="20953" y="21419"/>
                  <a:pt x="21250" y="21382"/>
                  <a:pt x="21542" y="21346"/>
                </a:cubicBezTo>
                <a:lnTo>
                  <a:pt x="19595" y="0"/>
                </a:lnTo>
                <a:lnTo>
                  <a:pt x="177" y="1629"/>
                </a:lnTo>
                <a:close/>
              </a:path>
            </a:pathLst>
          </a:custGeom>
          <a:ln w="12700">
            <a:miter lim="400000"/>
          </a:ln>
        </p:spPr>
      </p:pic>
      <p:pic>
        <p:nvPicPr>
          <p:cNvPr id="164" name="IMG_1270.jpeg" descr="IMG_1270.jpeg"/>
          <p:cNvPicPr>
            <a:picLocks noChangeAspect="1"/>
          </p:cNvPicPr>
          <p:nvPr/>
        </p:nvPicPr>
        <p:blipFill>
          <a:blip r:embed="rId15"/>
          <a:srcRect l="60" t="44148" r="39634" b="9797"/>
          <a:stretch>
            <a:fillRect/>
          </a:stretch>
        </p:blipFill>
        <p:spPr>
          <a:xfrm rot="16711362">
            <a:off x="11221036" y="9505611"/>
            <a:ext cx="3849688" cy="3919957"/>
          </a:xfrm>
          <a:custGeom>
            <a:avLst/>
            <a:gdLst/>
            <a:ahLst/>
            <a:cxnLst>
              <a:cxn ang="0">
                <a:pos x="wd2" y="hd2"/>
              </a:cxn>
              <a:cxn ang="5400000">
                <a:pos x="wd2" y="hd2"/>
              </a:cxn>
              <a:cxn ang="10800000">
                <a:pos x="wd2" y="hd2"/>
              </a:cxn>
              <a:cxn ang="16200000">
                <a:pos x="wd2" y="hd2"/>
              </a:cxn>
            </a:cxnLst>
            <a:rect l="0" t="0" r="r" b="b"/>
            <a:pathLst>
              <a:path w="21600" h="21600" extrusionOk="0">
                <a:moveTo>
                  <a:pt x="0" y="2565"/>
                </a:moveTo>
                <a:cubicBezTo>
                  <a:pt x="18" y="6182"/>
                  <a:pt x="45" y="8713"/>
                  <a:pt x="87" y="8786"/>
                </a:cubicBezTo>
                <a:cubicBezTo>
                  <a:pt x="146" y="8890"/>
                  <a:pt x="415" y="9443"/>
                  <a:pt x="683" y="10015"/>
                </a:cubicBezTo>
                <a:cubicBezTo>
                  <a:pt x="823" y="10312"/>
                  <a:pt x="1026" y="10699"/>
                  <a:pt x="1237" y="11078"/>
                </a:cubicBezTo>
                <a:cubicBezTo>
                  <a:pt x="1338" y="11205"/>
                  <a:pt x="1470" y="11399"/>
                  <a:pt x="1652" y="11679"/>
                </a:cubicBezTo>
                <a:cubicBezTo>
                  <a:pt x="1974" y="12177"/>
                  <a:pt x="2388" y="12855"/>
                  <a:pt x="2572" y="13186"/>
                </a:cubicBezTo>
                <a:cubicBezTo>
                  <a:pt x="3130" y="14192"/>
                  <a:pt x="3625" y="14882"/>
                  <a:pt x="4495" y="15859"/>
                </a:cubicBezTo>
                <a:cubicBezTo>
                  <a:pt x="4740" y="16135"/>
                  <a:pt x="4945" y="16379"/>
                  <a:pt x="5080" y="16550"/>
                </a:cubicBezTo>
                <a:cubicBezTo>
                  <a:pt x="5187" y="16537"/>
                  <a:pt x="5304" y="16626"/>
                  <a:pt x="5586" y="16880"/>
                </a:cubicBezTo>
                <a:cubicBezTo>
                  <a:pt x="6200" y="17433"/>
                  <a:pt x="7218" y="18184"/>
                  <a:pt x="8125" y="18755"/>
                </a:cubicBezTo>
                <a:cubicBezTo>
                  <a:pt x="8537" y="19014"/>
                  <a:pt x="8843" y="19275"/>
                  <a:pt x="8806" y="19334"/>
                </a:cubicBezTo>
                <a:cubicBezTo>
                  <a:pt x="8766" y="19397"/>
                  <a:pt x="8825" y="19414"/>
                  <a:pt x="8951" y="19374"/>
                </a:cubicBezTo>
                <a:cubicBezTo>
                  <a:pt x="9105" y="19326"/>
                  <a:pt x="9285" y="19428"/>
                  <a:pt x="9599" y="19744"/>
                </a:cubicBezTo>
                <a:cubicBezTo>
                  <a:pt x="9838" y="19985"/>
                  <a:pt x="10100" y="20181"/>
                  <a:pt x="10182" y="20181"/>
                </a:cubicBezTo>
                <a:cubicBezTo>
                  <a:pt x="10263" y="20181"/>
                  <a:pt x="10358" y="20250"/>
                  <a:pt x="10390" y="20333"/>
                </a:cubicBezTo>
                <a:cubicBezTo>
                  <a:pt x="10423" y="20418"/>
                  <a:pt x="10539" y="20463"/>
                  <a:pt x="10653" y="20434"/>
                </a:cubicBezTo>
                <a:cubicBezTo>
                  <a:pt x="10765" y="20405"/>
                  <a:pt x="11025" y="20458"/>
                  <a:pt x="11230" y="20552"/>
                </a:cubicBezTo>
                <a:cubicBezTo>
                  <a:pt x="11434" y="20645"/>
                  <a:pt x="11753" y="20751"/>
                  <a:pt x="11937" y="20786"/>
                </a:cubicBezTo>
                <a:cubicBezTo>
                  <a:pt x="12120" y="20822"/>
                  <a:pt x="12328" y="20861"/>
                  <a:pt x="12398" y="20875"/>
                </a:cubicBezTo>
                <a:cubicBezTo>
                  <a:pt x="12469" y="20890"/>
                  <a:pt x="12611" y="20970"/>
                  <a:pt x="12715" y="21055"/>
                </a:cubicBezTo>
                <a:cubicBezTo>
                  <a:pt x="12818" y="21139"/>
                  <a:pt x="13085" y="21204"/>
                  <a:pt x="13309" y="21198"/>
                </a:cubicBezTo>
                <a:cubicBezTo>
                  <a:pt x="13533" y="21191"/>
                  <a:pt x="13778" y="21236"/>
                  <a:pt x="13855" y="21299"/>
                </a:cubicBezTo>
                <a:cubicBezTo>
                  <a:pt x="13932" y="21361"/>
                  <a:pt x="14165" y="21386"/>
                  <a:pt x="14371" y="21353"/>
                </a:cubicBezTo>
                <a:cubicBezTo>
                  <a:pt x="14577" y="21320"/>
                  <a:pt x="14865" y="21354"/>
                  <a:pt x="15010" y="21427"/>
                </a:cubicBezTo>
                <a:cubicBezTo>
                  <a:pt x="15166" y="21506"/>
                  <a:pt x="15420" y="21531"/>
                  <a:pt x="15633" y="21487"/>
                </a:cubicBezTo>
                <a:cubicBezTo>
                  <a:pt x="15863" y="21440"/>
                  <a:pt x="16064" y="21464"/>
                  <a:pt x="16189" y="21554"/>
                </a:cubicBezTo>
                <a:cubicBezTo>
                  <a:pt x="16214" y="21572"/>
                  <a:pt x="16227" y="21586"/>
                  <a:pt x="16245" y="21600"/>
                </a:cubicBezTo>
                <a:cubicBezTo>
                  <a:pt x="17498" y="21563"/>
                  <a:pt x="19131" y="21487"/>
                  <a:pt x="19668" y="21429"/>
                </a:cubicBezTo>
                <a:cubicBezTo>
                  <a:pt x="20190" y="21373"/>
                  <a:pt x="20883" y="21249"/>
                  <a:pt x="21600" y="21093"/>
                </a:cubicBezTo>
                <a:lnTo>
                  <a:pt x="18581" y="0"/>
                </a:lnTo>
                <a:lnTo>
                  <a:pt x="0" y="2565"/>
                </a:lnTo>
                <a:close/>
              </a:path>
            </a:pathLst>
          </a:custGeom>
          <a:ln w="12700">
            <a:miter lim="400000"/>
          </a:ln>
        </p:spPr>
      </p:pic>
      <p:pic>
        <p:nvPicPr>
          <p:cNvPr id="165" name="IMG_1271.jpeg" descr="IMG_1271.jpeg"/>
          <p:cNvPicPr>
            <a:picLocks noChangeAspect="1"/>
          </p:cNvPicPr>
          <p:nvPr/>
        </p:nvPicPr>
        <p:blipFill>
          <a:blip r:embed="rId16"/>
          <a:srcRect l="355" t="54245" r="39329" b="2123"/>
          <a:stretch>
            <a:fillRect/>
          </a:stretch>
        </p:blipFill>
        <p:spPr>
          <a:xfrm rot="16651362">
            <a:off x="11212699" y="1526464"/>
            <a:ext cx="3894822" cy="3756680"/>
          </a:xfrm>
          <a:custGeom>
            <a:avLst/>
            <a:gdLst/>
            <a:ahLst/>
            <a:cxnLst>
              <a:cxn ang="0">
                <a:pos x="wd2" y="hd2"/>
              </a:cxn>
              <a:cxn ang="5400000">
                <a:pos x="wd2" y="hd2"/>
              </a:cxn>
              <a:cxn ang="10800000">
                <a:pos x="wd2" y="hd2"/>
              </a:cxn>
              <a:cxn ang="16200000">
                <a:pos x="wd2" y="hd2"/>
              </a:cxn>
            </a:cxnLst>
            <a:rect l="0" t="0" r="r" b="b"/>
            <a:pathLst>
              <a:path w="21600" h="21430" extrusionOk="0">
                <a:moveTo>
                  <a:pt x="870" y="2298"/>
                </a:moveTo>
                <a:cubicBezTo>
                  <a:pt x="836" y="2926"/>
                  <a:pt x="829" y="3563"/>
                  <a:pt x="862" y="4213"/>
                </a:cubicBezTo>
                <a:cubicBezTo>
                  <a:pt x="888" y="4716"/>
                  <a:pt x="886" y="5187"/>
                  <a:pt x="859" y="5446"/>
                </a:cubicBezTo>
                <a:cubicBezTo>
                  <a:pt x="1013" y="5467"/>
                  <a:pt x="1108" y="5606"/>
                  <a:pt x="1109" y="5842"/>
                </a:cubicBezTo>
                <a:cubicBezTo>
                  <a:pt x="1109" y="5995"/>
                  <a:pt x="1212" y="6566"/>
                  <a:pt x="1339" y="7110"/>
                </a:cubicBezTo>
                <a:cubicBezTo>
                  <a:pt x="1339" y="7112"/>
                  <a:pt x="1339" y="7115"/>
                  <a:pt x="1339" y="7117"/>
                </a:cubicBezTo>
                <a:cubicBezTo>
                  <a:pt x="1363" y="7125"/>
                  <a:pt x="1383" y="7153"/>
                  <a:pt x="1399" y="7204"/>
                </a:cubicBezTo>
                <a:cubicBezTo>
                  <a:pt x="1432" y="7309"/>
                  <a:pt x="1610" y="7882"/>
                  <a:pt x="1796" y="8477"/>
                </a:cubicBezTo>
                <a:cubicBezTo>
                  <a:pt x="1981" y="9072"/>
                  <a:pt x="2290" y="9955"/>
                  <a:pt x="2481" y="10441"/>
                </a:cubicBezTo>
                <a:cubicBezTo>
                  <a:pt x="2536" y="10579"/>
                  <a:pt x="2581" y="10711"/>
                  <a:pt x="2621" y="10837"/>
                </a:cubicBezTo>
                <a:cubicBezTo>
                  <a:pt x="2728" y="10838"/>
                  <a:pt x="2780" y="10931"/>
                  <a:pt x="2864" y="11182"/>
                </a:cubicBezTo>
                <a:cubicBezTo>
                  <a:pt x="3302" y="12493"/>
                  <a:pt x="4577" y="14515"/>
                  <a:pt x="5791" y="15830"/>
                </a:cubicBezTo>
                <a:cubicBezTo>
                  <a:pt x="6214" y="16287"/>
                  <a:pt x="6275" y="16420"/>
                  <a:pt x="6167" y="16627"/>
                </a:cubicBezTo>
                <a:cubicBezTo>
                  <a:pt x="6159" y="16643"/>
                  <a:pt x="6151" y="16653"/>
                  <a:pt x="6143" y="16667"/>
                </a:cubicBezTo>
                <a:cubicBezTo>
                  <a:pt x="6406" y="16711"/>
                  <a:pt x="7137" y="17241"/>
                  <a:pt x="7358" y="17525"/>
                </a:cubicBezTo>
                <a:cubicBezTo>
                  <a:pt x="7613" y="17695"/>
                  <a:pt x="7915" y="17918"/>
                  <a:pt x="8156" y="18112"/>
                </a:cubicBezTo>
                <a:cubicBezTo>
                  <a:pt x="8832" y="18521"/>
                  <a:pt x="9082" y="18714"/>
                  <a:pt x="9061" y="18795"/>
                </a:cubicBezTo>
                <a:cubicBezTo>
                  <a:pt x="9208" y="18863"/>
                  <a:pt x="9361" y="18936"/>
                  <a:pt x="9565" y="19036"/>
                </a:cubicBezTo>
                <a:cubicBezTo>
                  <a:pt x="12988" y="20704"/>
                  <a:pt x="16608" y="21600"/>
                  <a:pt x="19136" y="21403"/>
                </a:cubicBezTo>
                <a:cubicBezTo>
                  <a:pt x="20458" y="21300"/>
                  <a:pt x="21158" y="21251"/>
                  <a:pt x="21600" y="21245"/>
                </a:cubicBezTo>
                <a:lnTo>
                  <a:pt x="19064" y="0"/>
                </a:lnTo>
                <a:lnTo>
                  <a:pt x="870" y="2298"/>
                </a:lnTo>
                <a:close/>
                <a:moveTo>
                  <a:pt x="677" y="6363"/>
                </a:moveTo>
                <a:cubicBezTo>
                  <a:pt x="674" y="6365"/>
                  <a:pt x="671" y="6367"/>
                  <a:pt x="669" y="6368"/>
                </a:cubicBezTo>
                <a:cubicBezTo>
                  <a:pt x="493" y="6487"/>
                  <a:pt x="242" y="6593"/>
                  <a:pt x="111" y="6603"/>
                </a:cubicBezTo>
                <a:cubicBezTo>
                  <a:pt x="65" y="6606"/>
                  <a:pt x="30" y="6618"/>
                  <a:pt x="0" y="6691"/>
                </a:cubicBezTo>
                <a:cubicBezTo>
                  <a:pt x="7" y="6717"/>
                  <a:pt x="14" y="6728"/>
                  <a:pt x="21" y="6720"/>
                </a:cubicBezTo>
                <a:cubicBezTo>
                  <a:pt x="103" y="6636"/>
                  <a:pt x="284" y="6568"/>
                  <a:pt x="423" y="6568"/>
                </a:cubicBezTo>
                <a:cubicBezTo>
                  <a:pt x="571" y="6568"/>
                  <a:pt x="644" y="6511"/>
                  <a:pt x="677" y="6363"/>
                </a:cubicBezTo>
                <a:close/>
              </a:path>
            </a:pathLst>
          </a:custGeom>
          <a:ln w="12700">
            <a:miter lim="400000"/>
          </a:ln>
        </p:spPr>
      </p:pic>
      <p:sp>
        <p:nvSpPr>
          <p:cNvPr id="166" name="Coculture 37o plating"/>
          <p:cNvSpPr txBox="1"/>
          <p:nvPr/>
        </p:nvSpPr>
        <p:spPr>
          <a:xfrm>
            <a:off x="7859979" y="894759"/>
            <a:ext cx="24640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a:solidFill>
                  <a:srgbClr val="000000"/>
                </a:solidFill>
              </a:defRPr>
            </a:lvl1pPr>
          </a:lstStyle>
          <a:p>
            <a:r>
              <a:rPr dirty="0" smtClean="0"/>
              <a:t>37</a:t>
            </a:r>
            <a:r>
              <a:rPr lang="en-US" dirty="0"/>
              <a:t>º</a:t>
            </a:r>
            <a:r>
              <a:rPr dirty="0"/>
              <a:t> plating</a:t>
            </a:r>
          </a:p>
        </p:txBody>
      </p:sp>
      <p:sp>
        <p:nvSpPr>
          <p:cNvPr id="167" name="Coculture…"/>
          <p:cNvSpPr txBox="1"/>
          <p:nvPr/>
        </p:nvSpPr>
        <p:spPr>
          <a:xfrm>
            <a:off x="3403862" y="535746"/>
            <a:ext cx="3084085" cy="1313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200">
                <a:solidFill>
                  <a:srgbClr val="000000"/>
                </a:solidFill>
              </a:defRPr>
            </a:pPr>
            <a:r>
              <a:rPr dirty="0" smtClean="0"/>
              <a:t>30</a:t>
            </a:r>
            <a:r>
              <a:rPr lang="en-US" dirty="0"/>
              <a:t>º</a:t>
            </a:r>
            <a:r>
              <a:rPr dirty="0"/>
              <a:t> plating</a:t>
            </a:r>
          </a:p>
        </p:txBody>
      </p:sp>
      <p:sp>
        <p:nvSpPr>
          <p:cNvPr id="168" name="P. fluorescens"/>
          <p:cNvSpPr txBox="1"/>
          <p:nvPr/>
        </p:nvSpPr>
        <p:spPr>
          <a:xfrm>
            <a:off x="20257086" y="907385"/>
            <a:ext cx="3084084"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i="1">
                <a:solidFill>
                  <a:srgbClr val="000000"/>
                </a:solidFill>
              </a:defRPr>
            </a:lvl1pPr>
          </a:lstStyle>
          <a:p>
            <a:r>
              <a:rPr dirty="0" smtClean="0"/>
              <a:t>P</a:t>
            </a:r>
            <a:r>
              <a:rPr dirty="0"/>
              <a:t>. fluorescens</a:t>
            </a:r>
          </a:p>
        </p:txBody>
      </p:sp>
      <p:sp>
        <p:nvSpPr>
          <p:cNvPr id="169" name="E. coli"/>
          <p:cNvSpPr txBox="1"/>
          <p:nvPr/>
        </p:nvSpPr>
        <p:spPr>
          <a:xfrm>
            <a:off x="16299086" y="948231"/>
            <a:ext cx="2742040"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200" i="1">
                <a:solidFill>
                  <a:srgbClr val="000000"/>
                </a:solidFill>
              </a:defRPr>
            </a:lvl1pPr>
          </a:lstStyle>
          <a:p>
            <a:r>
              <a:rPr dirty="0" smtClean="0"/>
              <a:t>E</a:t>
            </a:r>
            <a:r>
              <a:rPr dirty="0"/>
              <a:t>. </a:t>
            </a:r>
            <a:r>
              <a:rPr lang="en-US" dirty="0" smtClean="0"/>
              <a:t>C</a:t>
            </a:r>
            <a:r>
              <a:rPr dirty="0" smtClean="0"/>
              <a:t>oli</a:t>
            </a:r>
            <a:endParaRPr dirty="0"/>
          </a:p>
        </p:txBody>
      </p:sp>
      <p:sp>
        <p:nvSpPr>
          <p:cNvPr id="170" name="Coculture 12o plating"/>
          <p:cNvSpPr txBox="1"/>
          <p:nvPr/>
        </p:nvSpPr>
        <p:spPr>
          <a:xfrm>
            <a:off x="12264409" y="894758"/>
            <a:ext cx="24640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a:solidFill>
                  <a:srgbClr val="000000"/>
                </a:solidFill>
              </a:defRPr>
            </a:lvl1pPr>
          </a:lstStyle>
          <a:p>
            <a:r>
              <a:rPr dirty="0" smtClean="0"/>
              <a:t>12</a:t>
            </a:r>
            <a:r>
              <a:rPr lang="en-US" dirty="0"/>
              <a:t>º</a:t>
            </a:r>
            <a:r>
              <a:rPr dirty="0"/>
              <a:t> plating</a:t>
            </a:r>
          </a:p>
        </p:txBody>
      </p:sp>
      <p:sp>
        <p:nvSpPr>
          <p:cNvPr id="2" name="Acetate">
            <a:extLst>
              <a:ext uri="{FF2B5EF4-FFF2-40B4-BE49-F238E27FC236}">
                <a16:creationId xmlns:a16="http://schemas.microsoft.com/office/drawing/2014/main" id="{474F394E-A917-65E4-C691-EA547F2AC9DC}"/>
              </a:ext>
            </a:extLst>
          </p:cNvPr>
          <p:cNvSpPr txBox="1"/>
          <p:nvPr/>
        </p:nvSpPr>
        <p:spPr>
          <a:xfrm>
            <a:off x="415068" y="11033427"/>
            <a:ext cx="2093123"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dirty="0"/>
              <a:t>Acetate</a:t>
            </a:r>
          </a:p>
        </p:txBody>
      </p:sp>
      <p:pic>
        <p:nvPicPr>
          <p:cNvPr id="3" name="Picture 2">
            <a:extLst>
              <a:ext uri="{FF2B5EF4-FFF2-40B4-BE49-F238E27FC236}">
                <a16:creationId xmlns:a16="http://schemas.microsoft.com/office/drawing/2014/main" id="{A2A264C9-0ED3-9930-4E32-FEDF151E36B4}"/>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435" y="1789678"/>
            <a:ext cx="2376358" cy="1635257"/>
          </a:xfrm>
          <a:prstGeom prst="rect">
            <a:avLst/>
          </a:prstGeom>
        </p:spPr>
      </p:pic>
      <p:pic>
        <p:nvPicPr>
          <p:cNvPr id="4" name="Picture 3">
            <a:extLst>
              <a:ext uri="{FF2B5EF4-FFF2-40B4-BE49-F238E27FC236}">
                <a16:creationId xmlns:a16="http://schemas.microsoft.com/office/drawing/2014/main" id="{608CB5F3-4C43-B029-3A5E-271E354BAC7A}"/>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3781" y="6019338"/>
            <a:ext cx="1002450" cy="1863022"/>
          </a:xfrm>
          <a:prstGeom prst="rect">
            <a:avLst/>
          </a:prstGeom>
        </p:spPr>
      </p:pic>
      <p:sp>
        <p:nvSpPr>
          <p:cNvPr id="5" name="Acetate">
            <a:extLst>
              <a:ext uri="{FF2B5EF4-FFF2-40B4-BE49-F238E27FC236}">
                <a16:creationId xmlns:a16="http://schemas.microsoft.com/office/drawing/2014/main" id="{E4B55B89-0FBD-2F0A-C629-B48FA75C3D9E}"/>
              </a:ext>
            </a:extLst>
          </p:cNvPr>
          <p:cNvSpPr txBox="1"/>
          <p:nvPr/>
        </p:nvSpPr>
        <p:spPr>
          <a:xfrm>
            <a:off x="288134" y="3326843"/>
            <a:ext cx="2296473"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lang="en-US" dirty="0"/>
              <a:t>D-Maltose</a:t>
            </a:r>
            <a:endParaRPr dirty="0"/>
          </a:p>
        </p:txBody>
      </p:sp>
      <p:sp>
        <p:nvSpPr>
          <p:cNvPr id="6" name="Acetate">
            <a:extLst>
              <a:ext uri="{FF2B5EF4-FFF2-40B4-BE49-F238E27FC236}">
                <a16:creationId xmlns:a16="http://schemas.microsoft.com/office/drawing/2014/main" id="{81F0A029-91C2-E220-1FC5-1D1606B8CBA4}"/>
              </a:ext>
            </a:extLst>
          </p:cNvPr>
          <p:cNvSpPr txBox="1"/>
          <p:nvPr/>
        </p:nvSpPr>
        <p:spPr>
          <a:xfrm>
            <a:off x="704838" y="7681609"/>
            <a:ext cx="1513582"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lang="en-US" dirty="0"/>
              <a:t>4HB</a:t>
            </a:r>
            <a:endParaRPr dirty="0"/>
          </a:p>
        </p:txBody>
      </p:sp>
      <p:pic>
        <p:nvPicPr>
          <p:cNvPr id="7" name="Picture 6">
            <a:extLst>
              <a:ext uri="{FF2B5EF4-FFF2-40B4-BE49-F238E27FC236}">
                <a16:creationId xmlns:a16="http://schemas.microsoft.com/office/drawing/2014/main" id="{7FEA3C71-49B7-158F-3E66-A3CC6A289CEA}"/>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314" y="10522506"/>
            <a:ext cx="1102161" cy="772778"/>
          </a:xfrm>
          <a:prstGeom prst="rect">
            <a:avLst/>
          </a:prstGeom>
        </p:spPr>
      </p:pic>
      <p:sp>
        <p:nvSpPr>
          <p:cNvPr id="9" name="Rectangle 8"/>
          <p:cNvSpPr/>
          <p:nvPr/>
        </p:nvSpPr>
        <p:spPr>
          <a:xfrm>
            <a:off x="18180522" y="294470"/>
            <a:ext cx="2954656" cy="646331"/>
          </a:xfrm>
          <a:prstGeom prst="rect">
            <a:avLst/>
          </a:prstGeom>
        </p:spPr>
        <p:txBody>
          <a:bodyPr wrap="none">
            <a:spAutoFit/>
          </a:bodyPr>
          <a:lstStyle/>
          <a:p>
            <a:r>
              <a:rPr lang="en-US" sz="3600" b="1" dirty="0" smtClean="0">
                <a:solidFill>
                  <a:srgbClr val="000000"/>
                </a:solidFill>
              </a:rPr>
              <a:t>Monoculture</a:t>
            </a:r>
            <a:endParaRPr lang="en-US" sz="3600" dirty="0">
              <a:solidFill>
                <a:srgbClr val="000000"/>
              </a:solidFill>
            </a:endParaRPr>
          </a:p>
        </p:txBody>
      </p:sp>
      <p:sp>
        <p:nvSpPr>
          <p:cNvPr id="30" name="Rectangle 29"/>
          <p:cNvSpPr/>
          <p:nvPr/>
        </p:nvSpPr>
        <p:spPr>
          <a:xfrm>
            <a:off x="8078287" y="263410"/>
            <a:ext cx="2339102" cy="646331"/>
          </a:xfrm>
          <a:prstGeom prst="rect">
            <a:avLst/>
          </a:prstGeom>
        </p:spPr>
        <p:txBody>
          <a:bodyPr wrap="none">
            <a:spAutoFit/>
          </a:bodyPr>
          <a:lstStyle/>
          <a:p>
            <a:r>
              <a:rPr lang="en-US" sz="3600" b="1" dirty="0" err="1" smtClean="0">
                <a:solidFill>
                  <a:srgbClr val="000000"/>
                </a:solidFill>
              </a:rPr>
              <a:t>Coculture</a:t>
            </a:r>
            <a:endParaRPr lang="en-US" sz="3600" dirty="0">
              <a:solidFill>
                <a:srgbClr val="000000"/>
              </a:solidFill>
            </a:endParaRPr>
          </a:p>
        </p:txBody>
      </p:sp>
    </p:spTree>
    <p:extLst>
      <p:ext uri="{BB962C8B-B14F-4D97-AF65-F5344CB8AC3E}">
        <p14:creationId xmlns:p14="http://schemas.microsoft.com/office/powerpoint/2010/main" val="9178063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culture…"/>
          <p:cNvSpPr txBox="1"/>
          <p:nvPr/>
        </p:nvSpPr>
        <p:spPr>
          <a:xfrm>
            <a:off x="4620331" y="31778"/>
            <a:ext cx="3084085" cy="1313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200">
                <a:solidFill>
                  <a:srgbClr val="000000"/>
                </a:solidFill>
              </a:defRPr>
            </a:pPr>
            <a:r>
              <a:rPr dirty="0"/>
              <a:t>Coculture </a:t>
            </a:r>
          </a:p>
          <a:p>
            <a:pPr>
              <a:defRPr sz="3200">
                <a:solidFill>
                  <a:srgbClr val="000000"/>
                </a:solidFill>
              </a:defRPr>
            </a:pPr>
            <a:r>
              <a:rPr dirty="0"/>
              <a:t>30</a:t>
            </a:r>
            <a:r>
              <a:rPr lang="en-US" dirty="0"/>
              <a:t>º</a:t>
            </a:r>
            <a:r>
              <a:rPr dirty="0"/>
              <a:t> plating</a:t>
            </a:r>
          </a:p>
        </p:txBody>
      </p:sp>
      <p:sp>
        <p:nvSpPr>
          <p:cNvPr id="168" name="P. fluorescens"/>
          <p:cNvSpPr txBox="1"/>
          <p:nvPr/>
        </p:nvSpPr>
        <p:spPr>
          <a:xfrm>
            <a:off x="19283969" y="267366"/>
            <a:ext cx="3084084" cy="5855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i="1">
                <a:solidFill>
                  <a:srgbClr val="000000"/>
                </a:solidFill>
              </a:defRPr>
            </a:lvl1pPr>
          </a:lstStyle>
          <a:p>
            <a:r>
              <a:rPr dirty="0"/>
              <a:t>P. fluorescens</a:t>
            </a:r>
          </a:p>
        </p:txBody>
      </p:sp>
      <p:sp>
        <p:nvSpPr>
          <p:cNvPr id="169" name="E. coli"/>
          <p:cNvSpPr txBox="1"/>
          <p:nvPr/>
        </p:nvSpPr>
        <p:spPr>
          <a:xfrm>
            <a:off x="11754255" y="377523"/>
            <a:ext cx="2164392" cy="5855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i="1">
                <a:solidFill>
                  <a:srgbClr val="000000"/>
                </a:solidFill>
              </a:defRPr>
            </a:lvl1pPr>
          </a:lstStyle>
          <a:p>
            <a:r>
              <a:rPr dirty="0"/>
              <a:t>E. coli</a:t>
            </a:r>
          </a:p>
        </p:txBody>
      </p:sp>
      <p:sp>
        <p:nvSpPr>
          <p:cNvPr id="2" name="Acetate">
            <a:extLst>
              <a:ext uri="{FF2B5EF4-FFF2-40B4-BE49-F238E27FC236}">
                <a16:creationId xmlns:a16="http://schemas.microsoft.com/office/drawing/2014/main" id="{474F394E-A917-65E4-C691-EA547F2AC9DC}"/>
              </a:ext>
            </a:extLst>
          </p:cNvPr>
          <p:cNvSpPr txBox="1"/>
          <p:nvPr/>
        </p:nvSpPr>
        <p:spPr>
          <a:xfrm>
            <a:off x="532723" y="11305991"/>
            <a:ext cx="2093123"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dirty="0"/>
              <a:t>Acetate</a:t>
            </a:r>
          </a:p>
        </p:txBody>
      </p:sp>
      <p:pic>
        <p:nvPicPr>
          <p:cNvPr id="3" name="Picture 2">
            <a:extLst>
              <a:ext uri="{FF2B5EF4-FFF2-40B4-BE49-F238E27FC236}">
                <a16:creationId xmlns:a16="http://schemas.microsoft.com/office/drawing/2014/main" id="{A2A264C9-0ED3-9930-4E32-FEDF151E36B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435" y="1789678"/>
            <a:ext cx="2376358" cy="1635257"/>
          </a:xfrm>
          <a:prstGeom prst="rect">
            <a:avLst/>
          </a:prstGeom>
        </p:spPr>
      </p:pic>
      <p:pic>
        <p:nvPicPr>
          <p:cNvPr id="4" name="Picture 3">
            <a:extLst>
              <a:ext uri="{FF2B5EF4-FFF2-40B4-BE49-F238E27FC236}">
                <a16:creationId xmlns:a16="http://schemas.microsoft.com/office/drawing/2014/main" id="{608CB5F3-4C43-B029-3A5E-271E354BAC7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3069" y="6513699"/>
            <a:ext cx="1002450" cy="1863022"/>
          </a:xfrm>
          <a:prstGeom prst="rect">
            <a:avLst/>
          </a:prstGeom>
        </p:spPr>
      </p:pic>
      <p:sp>
        <p:nvSpPr>
          <p:cNvPr id="5" name="Acetate">
            <a:extLst>
              <a:ext uri="{FF2B5EF4-FFF2-40B4-BE49-F238E27FC236}">
                <a16:creationId xmlns:a16="http://schemas.microsoft.com/office/drawing/2014/main" id="{E4B55B89-0FBD-2F0A-C629-B48FA75C3D9E}"/>
              </a:ext>
            </a:extLst>
          </p:cNvPr>
          <p:cNvSpPr txBox="1"/>
          <p:nvPr/>
        </p:nvSpPr>
        <p:spPr>
          <a:xfrm>
            <a:off x="288134" y="3326843"/>
            <a:ext cx="2296473"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lang="en-US" dirty="0"/>
              <a:t>D-Maltose</a:t>
            </a:r>
            <a:endParaRPr dirty="0"/>
          </a:p>
        </p:txBody>
      </p:sp>
      <p:sp>
        <p:nvSpPr>
          <p:cNvPr id="6" name="Acetate">
            <a:extLst>
              <a:ext uri="{FF2B5EF4-FFF2-40B4-BE49-F238E27FC236}">
                <a16:creationId xmlns:a16="http://schemas.microsoft.com/office/drawing/2014/main" id="{81F0A029-91C2-E220-1FC5-1D1606B8CBA4}"/>
              </a:ext>
            </a:extLst>
          </p:cNvPr>
          <p:cNvSpPr txBox="1"/>
          <p:nvPr/>
        </p:nvSpPr>
        <p:spPr>
          <a:xfrm>
            <a:off x="1053915" y="8138364"/>
            <a:ext cx="1513582"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lang="en-US" dirty="0"/>
              <a:t>4HB</a:t>
            </a:r>
            <a:endParaRPr dirty="0"/>
          </a:p>
        </p:txBody>
      </p:sp>
      <p:pic>
        <p:nvPicPr>
          <p:cNvPr id="7" name="Picture 6">
            <a:extLst>
              <a:ext uri="{FF2B5EF4-FFF2-40B4-BE49-F238E27FC236}">
                <a16:creationId xmlns:a16="http://schemas.microsoft.com/office/drawing/2014/main" id="{7FEA3C71-49B7-158F-3E66-A3CC6A289CE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969" y="10795070"/>
            <a:ext cx="1102161" cy="77277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9169" y="9585303"/>
            <a:ext cx="6473191" cy="416767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3692" y="9440309"/>
            <a:ext cx="6592245" cy="4112861"/>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3143" y="5403417"/>
            <a:ext cx="6409735" cy="412681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0421" y="5341964"/>
            <a:ext cx="6365516" cy="4098346"/>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3219" y="1344841"/>
            <a:ext cx="6039921" cy="3975446"/>
          </a:xfrm>
          <a:prstGeom prst="rect">
            <a:avLst/>
          </a:prstGeom>
        </p:spPr>
      </p:pic>
      <p:sp>
        <p:nvSpPr>
          <p:cNvPr id="34" name="Acetate">
            <a:extLst>
              <a:ext uri="{FF2B5EF4-FFF2-40B4-BE49-F238E27FC236}">
                <a16:creationId xmlns:a16="http://schemas.microsoft.com/office/drawing/2014/main" id="{E4B55B89-0FBD-2F0A-C629-B48FA75C3D9E}"/>
              </a:ext>
            </a:extLst>
          </p:cNvPr>
          <p:cNvSpPr txBox="1"/>
          <p:nvPr/>
        </p:nvSpPr>
        <p:spPr>
          <a:xfrm>
            <a:off x="329373" y="5421546"/>
            <a:ext cx="2296473"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lang="en-US" dirty="0"/>
              <a:t>D-Maltose</a:t>
            </a:r>
            <a:endParaRPr dirty="0"/>
          </a:p>
        </p:txBody>
      </p:sp>
      <p:sp>
        <p:nvSpPr>
          <p:cNvPr id="35" name="Acetate">
            <a:extLst>
              <a:ext uri="{FF2B5EF4-FFF2-40B4-BE49-F238E27FC236}">
                <a16:creationId xmlns:a16="http://schemas.microsoft.com/office/drawing/2014/main" id="{81F0A029-91C2-E220-1FC5-1D1606B8CBA4}"/>
              </a:ext>
            </a:extLst>
          </p:cNvPr>
          <p:cNvSpPr txBox="1"/>
          <p:nvPr/>
        </p:nvSpPr>
        <p:spPr>
          <a:xfrm>
            <a:off x="213435" y="6643387"/>
            <a:ext cx="1513582"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lang="en-US" sz="6600" dirty="0" smtClean="0"/>
              <a:t>+</a:t>
            </a:r>
            <a:endParaRPr sz="6600" dirty="0"/>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89169" y="1315105"/>
            <a:ext cx="6085099" cy="4005182"/>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499840" y="9392965"/>
            <a:ext cx="6929120" cy="4323035"/>
          </a:xfrm>
          <a:prstGeom prst="rect">
            <a:avLst/>
          </a:prstGeom>
        </p:spPr>
      </p:pic>
    </p:spTree>
    <p:extLst>
      <p:ext uri="{BB962C8B-B14F-4D97-AF65-F5344CB8AC3E}">
        <p14:creationId xmlns:p14="http://schemas.microsoft.com/office/powerpoint/2010/main" val="257520851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05A26A8-4871-E8E8-D9FF-052844E769D6}"/>
              </a:ext>
            </a:extLst>
          </p:cNvPr>
          <p:cNvSpPr/>
          <p:nvPr/>
        </p:nvSpPr>
        <p:spPr>
          <a:xfrm>
            <a:off x="11257424" y="2544649"/>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4" name="Oval 13">
            <a:extLst>
              <a:ext uri="{FF2B5EF4-FFF2-40B4-BE49-F238E27FC236}">
                <a16:creationId xmlns:a16="http://schemas.microsoft.com/office/drawing/2014/main" id="{DA850B9A-B821-6691-9062-A6FC7C108D6D}"/>
              </a:ext>
            </a:extLst>
          </p:cNvPr>
          <p:cNvSpPr/>
          <p:nvPr/>
        </p:nvSpPr>
        <p:spPr>
          <a:xfrm>
            <a:off x="7611330" y="2534131"/>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6" name="Oval 15">
            <a:extLst>
              <a:ext uri="{FF2B5EF4-FFF2-40B4-BE49-F238E27FC236}">
                <a16:creationId xmlns:a16="http://schemas.microsoft.com/office/drawing/2014/main" id="{E3FBF141-6E14-15F1-5579-E276ED7CC93C}"/>
              </a:ext>
            </a:extLst>
          </p:cNvPr>
          <p:cNvSpPr/>
          <p:nvPr/>
        </p:nvSpPr>
        <p:spPr>
          <a:xfrm>
            <a:off x="3745142" y="2534129"/>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7" name="Oval 16">
            <a:extLst>
              <a:ext uri="{FF2B5EF4-FFF2-40B4-BE49-F238E27FC236}">
                <a16:creationId xmlns:a16="http://schemas.microsoft.com/office/drawing/2014/main" id="{1660D798-6F6D-5AD6-9DDA-EC3AFB12EC31}"/>
              </a:ext>
            </a:extLst>
          </p:cNvPr>
          <p:cNvSpPr/>
          <p:nvPr/>
        </p:nvSpPr>
        <p:spPr>
          <a:xfrm>
            <a:off x="15821402" y="2331217"/>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8" name="Oval 17">
            <a:extLst>
              <a:ext uri="{FF2B5EF4-FFF2-40B4-BE49-F238E27FC236}">
                <a16:creationId xmlns:a16="http://schemas.microsoft.com/office/drawing/2014/main" id="{7ED44560-F7ED-62B6-4A0C-E3BBC104CD63}"/>
              </a:ext>
            </a:extLst>
          </p:cNvPr>
          <p:cNvSpPr/>
          <p:nvPr/>
        </p:nvSpPr>
        <p:spPr>
          <a:xfrm>
            <a:off x="19854950" y="2331217"/>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9" name="Oval 18">
            <a:extLst>
              <a:ext uri="{FF2B5EF4-FFF2-40B4-BE49-F238E27FC236}">
                <a16:creationId xmlns:a16="http://schemas.microsoft.com/office/drawing/2014/main" id="{8792DD36-8699-5ADC-D840-4BCB047BA98D}"/>
              </a:ext>
            </a:extLst>
          </p:cNvPr>
          <p:cNvSpPr/>
          <p:nvPr/>
        </p:nvSpPr>
        <p:spPr>
          <a:xfrm>
            <a:off x="11250940" y="6241417"/>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0" name="Oval 19">
            <a:extLst>
              <a:ext uri="{FF2B5EF4-FFF2-40B4-BE49-F238E27FC236}">
                <a16:creationId xmlns:a16="http://schemas.microsoft.com/office/drawing/2014/main" id="{9ED9E35E-0F64-37FA-B090-A00A666645E5}"/>
              </a:ext>
            </a:extLst>
          </p:cNvPr>
          <p:cNvSpPr/>
          <p:nvPr/>
        </p:nvSpPr>
        <p:spPr>
          <a:xfrm>
            <a:off x="7604846" y="6230899"/>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1" name="Oval 20">
            <a:extLst>
              <a:ext uri="{FF2B5EF4-FFF2-40B4-BE49-F238E27FC236}">
                <a16:creationId xmlns:a16="http://schemas.microsoft.com/office/drawing/2014/main" id="{29BC0CF8-ED45-4540-0FD6-DD328CC96251}"/>
              </a:ext>
            </a:extLst>
          </p:cNvPr>
          <p:cNvSpPr/>
          <p:nvPr/>
        </p:nvSpPr>
        <p:spPr>
          <a:xfrm>
            <a:off x="3738658" y="6230897"/>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2" name="Oval 21">
            <a:extLst>
              <a:ext uri="{FF2B5EF4-FFF2-40B4-BE49-F238E27FC236}">
                <a16:creationId xmlns:a16="http://schemas.microsoft.com/office/drawing/2014/main" id="{4DB244F0-750C-34BB-D0F6-3A66AC615AC6}"/>
              </a:ext>
            </a:extLst>
          </p:cNvPr>
          <p:cNvSpPr/>
          <p:nvPr/>
        </p:nvSpPr>
        <p:spPr>
          <a:xfrm>
            <a:off x="11250940" y="9681303"/>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3" name="Oval 22">
            <a:extLst>
              <a:ext uri="{FF2B5EF4-FFF2-40B4-BE49-F238E27FC236}">
                <a16:creationId xmlns:a16="http://schemas.microsoft.com/office/drawing/2014/main" id="{CD868D36-24A2-12A5-E09B-565ABFC6F71B}"/>
              </a:ext>
            </a:extLst>
          </p:cNvPr>
          <p:cNvSpPr/>
          <p:nvPr/>
        </p:nvSpPr>
        <p:spPr>
          <a:xfrm>
            <a:off x="7604846" y="9670785"/>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4" name="Oval 23">
            <a:extLst>
              <a:ext uri="{FF2B5EF4-FFF2-40B4-BE49-F238E27FC236}">
                <a16:creationId xmlns:a16="http://schemas.microsoft.com/office/drawing/2014/main" id="{1E361543-41E6-78ED-15E6-0367EBF5ADB5}"/>
              </a:ext>
            </a:extLst>
          </p:cNvPr>
          <p:cNvSpPr/>
          <p:nvPr/>
        </p:nvSpPr>
        <p:spPr>
          <a:xfrm>
            <a:off x="3738658" y="9670783"/>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5" name="Oval 24">
            <a:extLst>
              <a:ext uri="{FF2B5EF4-FFF2-40B4-BE49-F238E27FC236}">
                <a16:creationId xmlns:a16="http://schemas.microsoft.com/office/drawing/2014/main" id="{E2C0D9D8-792D-0340-534C-BD2121E6BBF1}"/>
              </a:ext>
            </a:extLst>
          </p:cNvPr>
          <p:cNvSpPr/>
          <p:nvPr/>
        </p:nvSpPr>
        <p:spPr>
          <a:xfrm>
            <a:off x="15821402" y="6027985"/>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6" name="Oval 25">
            <a:extLst>
              <a:ext uri="{FF2B5EF4-FFF2-40B4-BE49-F238E27FC236}">
                <a16:creationId xmlns:a16="http://schemas.microsoft.com/office/drawing/2014/main" id="{F0D74215-756A-27E8-7A46-1CCAE5B7582F}"/>
              </a:ext>
            </a:extLst>
          </p:cNvPr>
          <p:cNvSpPr/>
          <p:nvPr/>
        </p:nvSpPr>
        <p:spPr>
          <a:xfrm>
            <a:off x="19854950" y="6027985"/>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7" name="Oval 26">
            <a:extLst>
              <a:ext uri="{FF2B5EF4-FFF2-40B4-BE49-F238E27FC236}">
                <a16:creationId xmlns:a16="http://schemas.microsoft.com/office/drawing/2014/main" id="{A517BF68-DEC4-05B9-782D-D33C4C7DB17E}"/>
              </a:ext>
            </a:extLst>
          </p:cNvPr>
          <p:cNvSpPr/>
          <p:nvPr/>
        </p:nvSpPr>
        <p:spPr>
          <a:xfrm>
            <a:off x="15821402" y="9467871"/>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8" name="Oval 27">
            <a:extLst>
              <a:ext uri="{FF2B5EF4-FFF2-40B4-BE49-F238E27FC236}">
                <a16:creationId xmlns:a16="http://schemas.microsoft.com/office/drawing/2014/main" id="{B1A07213-1680-C32B-FD67-41CDDF524079}"/>
              </a:ext>
            </a:extLst>
          </p:cNvPr>
          <p:cNvSpPr/>
          <p:nvPr/>
        </p:nvSpPr>
        <p:spPr>
          <a:xfrm>
            <a:off x="19854950" y="9467871"/>
            <a:ext cx="2171180" cy="2174380"/>
          </a:xfrm>
          <a:prstGeom prst="ellips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9" name="Oval 28">
            <a:extLst>
              <a:ext uri="{FF2B5EF4-FFF2-40B4-BE49-F238E27FC236}">
                <a16:creationId xmlns:a16="http://schemas.microsoft.com/office/drawing/2014/main" id="{C3DB9331-8DFD-85A0-800F-D289AD73DF60}"/>
              </a:ext>
            </a:extLst>
          </p:cNvPr>
          <p:cNvSpPr/>
          <p:nvPr/>
        </p:nvSpPr>
        <p:spPr>
          <a:xfrm>
            <a:off x="11580173" y="2869549"/>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0" name="Oval 29">
            <a:extLst>
              <a:ext uri="{FF2B5EF4-FFF2-40B4-BE49-F238E27FC236}">
                <a16:creationId xmlns:a16="http://schemas.microsoft.com/office/drawing/2014/main" id="{8A55AE89-DBBE-5318-21CC-98BC3A8AB921}"/>
              </a:ext>
            </a:extLst>
          </p:cNvPr>
          <p:cNvSpPr/>
          <p:nvPr/>
        </p:nvSpPr>
        <p:spPr>
          <a:xfrm>
            <a:off x="11565613" y="6594892"/>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1" name="Oval 30">
            <a:extLst>
              <a:ext uri="{FF2B5EF4-FFF2-40B4-BE49-F238E27FC236}">
                <a16:creationId xmlns:a16="http://schemas.microsoft.com/office/drawing/2014/main" id="{80978671-4BEA-774E-40F8-8E5DC8A59EC9}"/>
              </a:ext>
            </a:extLst>
          </p:cNvPr>
          <p:cNvSpPr/>
          <p:nvPr/>
        </p:nvSpPr>
        <p:spPr>
          <a:xfrm>
            <a:off x="11591063" y="10034778"/>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2" name="Oval 31">
            <a:extLst>
              <a:ext uri="{FF2B5EF4-FFF2-40B4-BE49-F238E27FC236}">
                <a16:creationId xmlns:a16="http://schemas.microsoft.com/office/drawing/2014/main" id="{C082CF27-D8AB-6C5E-593B-23481D2801C8}"/>
              </a:ext>
            </a:extLst>
          </p:cNvPr>
          <p:cNvSpPr/>
          <p:nvPr/>
        </p:nvSpPr>
        <p:spPr>
          <a:xfrm>
            <a:off x="7926071" y="2828826"/>
            <a:ext cx="1528730" cy="1467430"/>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4" name="Oval 33">
            <a:extLst>
              <a:ext uri="{FF2B5EF4-FFF2-40B4-BE49-F238E27FC236}">
                <a16:creationId xmlns:a16="http://schemas.microsoft.com/office/drawing/2014/main" id="{4CD258C6-238F-4160-41A6-650226686B30}"/>
              </a:ext>
            </a:extLst>
          </p:cNvPr>
          <p:cNvSpPr/>
          <p:nvPr/>
        </p:nvSpPr>
        <p:spPr>
          <a:xfrm>
            <a:off x="16142627" y="2684692"/>
            <a:ext cx="1528730" cy="1467430"/>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7" name="Oval 36">
            <a:extLst>
              <a:ext uri="{FF2B5EF4-FFF2-40B4-BE49-F238E27FC236}">
                <a16:creationId xmlns:a16="http://schemas.microsoft.com/office/drawing/2014/main" id="{A3503910-56E9-3138-DB50-54DDE9F4F5DD}"/>
              </a:ext>
            </a:extLst>
          </p:cNvPr>
          <p:cNvSpPr/>
          <p:nvPr/>
        </p:nvSpPr>
        <p:spPr>
          <a:xfrm>
            <a:off x="20195958" y="6352885"/>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8" name="Oval 37">
            <a:extLst>
              <a:ext uri="{FF2B5EF4-FFF2-40B4-BE49-F238E27FC236}">
                <a16:creationId xmlns:a16="http://schemas.microsoft.com/office/drawing/2014/main" id="{F5596F57-334E-F268-583A-20A17C4D6606}"/>
              </a:ext>
            </a:extLst>
          </p:cNvPr>
          <p:cNvSpPr/>
          <p:nvPr/>
        </p:nvSpPr>
        <p:spPr>
          <a:xfrm>
            <a:off x="20221408" y="9821346"/>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9" name="Oval 38">
            <a:extLst>
              <a:ext uri="{FF2B5EF4-FFF2-40B4-BE49-F238E27FC236}">
                <a16:creationId xmlns:a16="http://schemas.microsoft.com/office/drawing/2014/main" id="{AFA47FC6-B699-3EA6-9ADF-94337A8FDBE4}"/>
              </a:ext>
            </a:extLst>
          </p:cNvPr>
          <p:cNvSpPr/>
          <p:nvPr/>
        </p:nvSpPr>
        <p:spPr>
          <a:xfrm>
            <a:off x="3846149" y="2863480"/>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40" name="Oval 39">
            <a:extLst>
              <a:ext uri="{FF2B5EF4-FFF2-40B4-BE49-F238E27FC236}">
                <a16:creationId xmlns:a16="http://schemas.microsoft.com/office/drawing/2014/main" id="{058044EA-E335-80FD-4C4F-AC92C2D2A012}"/>
              </a:ext>
            </a:extLst>
          </p:cNvPr>
          <p:cNvSpPr/>
          <p:nvPr/>
        </p:nvSpPr>
        <p:spPr>
          <a:xfrm>
            <a:off x="4266809" y="2859793"/>
            <a:ext cx="1528730" cy="1467430"/>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41" name="Oval 40">
            <a:extLst>
              <a:ext uri="{FF2B5EF4-FFF2-40B4-BE49-F238E27FC236}">
                <a16:creationId xmlns:a16="http://schemas.microsoft.com/office/drawing/2014/main" id="{85EA97C7-A1C8-F605-E345-88248560D01B}"/>
              </a:ext>
            </a:extLst>
          </p:cNvPr>
          <p:cNvSpPr/>
          <p:nvPr/>
        </p:nvSpPr>
        <p:spPr>
          <a:xfrm>
            <a:off x="4059883" y="6574445"/>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43" name="Oval 42">
            <a:extLst>
              <a:ext uri="{FF2B5EF4-FFF2-40B4-BE49-F238E27FC236}">
                <a16:creationId xmlns:a16="http://schemas.microsoft.com/office/drawing/2014/main" id="{3E1E191B-D8F1-ECC3-D404-50099B66BF73}"/>
              </a:ext>
            </a:extLst>
          </p:cNvPr>
          <p:cNvSpPr/>
          <p:nvPr/>
        </p:nvSpPr>
        <p:spPr>
          <a:xfrm>
            <a:off x="4305514" y="10025295"/>
            <a:ext cx="1528730" cy="1467430"/>
          </a:xfrm>
          <a:prstGeom prst="ellipse">
            <a:avLst/>
          </a:prstGeom>
          <a:solidFill>
            <a:schemeClr val="accent5">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cxnSp>
        <p:nvCxnSpPr>
          <p:cNvPr id="45" name="Straight Connector 44">
            <a:extLst>
              <a:ext uri="{FF2B5EF4-FFF2-40B4-BE49-F238E27FC236}">
                <a16:creationId xmlns:a16="http://schemas.microsoft.com/office/drawing/2014/main" id="{5DF8AB1B-F4A4-4AE1-37EF-DB309537D694}"/>
              </a:ext>
            </a:extLst>
          </p:cNvPr>
          <p:cNvCxnSpPr/>
          <p:nvPr/>
        </p:nvCxnSpPr>
        <p:spPr>
          <a:xfrm>
            <a:off x="14262658" y="1388865"/>
            <a:ext cx="0" cy="109514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794C9304-52CA-137C-F817-CDBC072AFDD2}"/>
              </a:ext>
            </a:extLst>
          </p:cNvPr>
          <p:cNvSpPr/>
          <p:nvPr/>
        </p:nvSpPr>
        <p:spPr>
          <a:xfrm>
            <a:off x="7908244" y="10024258"/>
            <a:ext cx="1528730" cy="1467430"/>
          </a:xfrm>
          <a:prstGeom prst="ellipse">
            <a:avLst/>
          </a:prstGeom>
          <a:solidFill>
            <a:srgbClr val="FFC1B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6" name="Oval 35">
            <a:extLst>
              <a:ext uri="{FF2B5EF4-FFF2-40B4-BE49-F238E27FC236}">
                <a16:creationId xmlns:a16="http://schemas.microsoft.com/office/drawing/2014/main" id="{2D17DB8A-E2D2-2757-3BCA-66915FB61901}"/>
              </a:ext>
            </a:extLst>
          </p:cNvPr>
          <p:cNvSpPr/>
          <p:nvPr/>
        </p:nvSpPr>
        <p:spPr>
          <a:xfrm>
            <a:off x="16142627" y="9821344"/>
            <a:ext cx="1528730" cy="1467430"/>
          </a:xfrm>
          <a:prstGeom prst="ellipse">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 name="Coculture 37o plating">
            <a:extLst>
              <a:ext uri="{FF2B5EF4-FFF2-40B4-BE49-F238E27FC236}">
                <a16:creationId xmlns:a16="http://schemas.microsoft.com/office/drawing/2014/main" id="{71687674-5CDA-B61E-0915-FB64BA6B24E3}"/>
              </a:ext>
            </a:extLst>
          </p:cNvPr>
          <p:cNvSpPr txBox="1"/>
          <p:nvPr/>
        </p:nvSpPr>
        <p:spPr>
          <a:xfrm>
            <a:off x="7526347" y="873641"/>
            <a:ext cx="2220532"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200">
                <a:solidFill>
                  <a:srgbClr val="000000"/>
                </a:solidFill>
              </a:defRPr>
            </a:lvl1pPr>
          </a:lstStyle>
          <a:p>
            <a:r>
              <a:rPr dirty="0"/>
              <a:t>Coculture 37</a:t>
            </a:r>
            <a:r>
              <a:rPr lang="en-US" dirty="0"/>
              <a:t>º</a:t>
            </a:r>
            <a:r>
              <a:rPr dirty="0"/>
              <a:t> plating</a:t>
            </a:r>
          </a:p>
        </p:txBody>
      </p:sp>
      <p:sp>
        <p:nvSpPr>
          <p:cNvPr id="3" name="Coculture…">
            <a:extLst>
              <a:ext uri="{FF2B5EF4-FFF2-40B4-BE49-F238E27FC236}">
                <a16:creationId xmlns:a16="http://schemas.microsoft.com/office/drawing/2014/main" id="{5EABAC0D-E8EF-82CE-C960-7151E8DEB643}"/>
              </a:ext>
            </a:extLst>
          </p:cNvPr>
          <p:cNvSpPr txBox="1"/>
          <p:nvPr/>
        </p:nvSpPr>
        <p:spPr>
          <a:xfrm>
            <a:off x="3288690" y="873641"/>
            <a:ext cx="3084084" cy="1313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000000"/>
                </a:solidFill>
              </a:defRPr>
            </a:pPr>
            <a:r>
              <a:rPr dirty="0"/>
              <a:t>Coculture </a:t>
            </a:r>
          </a:p>
          <a:p>
            <a:pPr>
              <a:defRPr sz="3200">
                <a:solidFill>
                  <a:srgbClr val="000000"/>
                </a:solidFill>
              </a:defRPr>
            </a:pPr>
            <a:r>
              <a:rPr dirty="0"/>
              <a:t>30</a:t>
            </a:r>
            <a:r>
              <a:rPr lang="en-US" dirty="0"/>
              <a:t>º </a:t>
            </a:r>
            <a:r>
              <a:rPr dirty="0"/>
              <a:t>plating</a:t>
            </a:r>
          </a:p>
        </p:txBody>
      </p:sp>
      <p:sp>
        <p:nvSpPr>
          <p:cNvPr id="33" name="P. fluorescens">
            <a:extLst>
              <a:ext uri="{FF2B5EF4-FFF2-40B4-BE49-F238E27FC236}">
                <a16:creationId xmlns:a16="http://schemas.microsoft.com/office/drawing/2014/main" id="{C1BA575B-E687-1AF0-51F7-504CB3D1C0B8}"/>
              </a:ext>
            </a:extLst>
          </p:cNvPr>
          <p:cNvSpPr txBox="1"/>
          <p:nvPr/>
        </p:nvSpPr>
        <p:spPr>
          <a:xfrm>
            <a:off x="19443730" y="1237316"/>
            <a:ext cx="3084085" cy="585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200" i="1">
                <a:solidFill>
                  <a:srgbClr val="000000"/>
                </a:solidFill>
              </a:defRPr>
            </a:lvl1pPr>
          </a:lstStyle>
          <a:p>
            <a:r>
              <a:t>P. fluorescens</a:t>
            </a:r>
          </a:p>
        </p:txBody>
      </p:sp>
      <p:sp>
        <p:nvSpPr>
          <p:cNvPr id="35" name="E. coli">
            <a:extLst>
              <a:ext uri="{FF2B5EF4-FFF2-40B4-BE49-F238E27FC236}">
                <a16:creationId xmlns:a16="http://schemas.microsoft.com/office/drawing/2014/main" id="{459DF0F8-CEAC-5F53-352B-AC53563E951B}"/>
              </a:ext>
            </a:extLst>
          </p:cNvPr>
          <p:cNvSpPr txBox="1"/>
          <p:nvPr/>
        </p:nvSpPr>
        <p:spPr>
          <a:xfrm>
            <a:off x="15821402" y="1237410"/>
            <a:ext cx="2164393" cy="585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200" i="1">
                <a:solidFill>
                  <a:srgbClr val="000000"/>
                </a:solidFill>
              </a:defRPr>
            </a:lvl1pPr>
          </a:lstStyle>
          <a:p>
            <a:r>
              <a:t>E. coli</a:t>
            </a:r>
          </a:p>
        </p:txBody>
      </p:sp>
      <p:sp>
        <p:nvSpPr>
          <p:cNvPr id="44" name="Coculture 12o plating">
            <a:extLst>
              <a:ext uri="{FF2B5EF4-FFF2-40B4-BE49-F238E27FC236}">
                <a16:creationId xmlns:a16="http://schemas.microsoft.com/office/drawing/2014/main" id="{582C8CA8-9999-B33B-5D13-C86D455D0AF0}"/>
              </a:ext>
            </a:extLst>
          </p:cNvPr>
          <p:cNvSpPr txBox="1"/>
          <p:nvPr/>
        </p:nvSpPr>
        <p:spPr>
          <a:xfrm>
            <a:off x="11247781" y="986433"/>
            <a:ext cx="2164393"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200">
                <a:solidFill>
                  <a:srgbClr val="000000"/>
                </a:solidFill>
              </a:defRPr>
            </a:lvl1pPr>
          </a:lstStyle>
          <a:p>
            <a:r>
              <a:rPr dirty="0"/>
              <a:t>Coculture 12</a:t>
            </a:r>
            <a:r>
              <a:rPr lang="en-US" dirty="0"/>
              <a:t>º</a:t>
            </a:r>
            <a:r>
              <a:rPr dirty="0"/>
              <a:t> plating</a:t>
            </a:r>
          </a:p>
        </p:txBody>
      </p:sp>
      <p:sp>
        <p:nvSpPr>
          <p:cNvPr id="50" name="Oval 49">
            <a:extLst>
              <a:ext uri="{FF2B5EF4-FFF2-40B4-BE49-F238E27FC236}">
                <a16:creationId xmlns:a16="http://schemas.microsoft.com/office/drawing/2014/main" id="{ED1886A2-2772-8D26-5463-1458DB94AAB4}"/>
              </a:ext>
            </a:extLst>
          </p:cNvPr>
          <p:cNvSpPr/>
          <p:nvPr/>
        </p:nvSpPr>
        <p:spPr>
          <a:xfrm>
            <a:off x="7917392" y="6552845"/>
            <a:ext cx="1528730" cy="1467430"/>
          </a:xfrm>
          <a:prstGeom prst="ellipse">
            <a:avLst/>
          </a:prstGeom>
          <a:solidFill>
            <a:srgbClr val="F0D3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6" name="Acetate">
            <a:extLst>
              <a:ext uri="{FF2B5EF4-FFF2-40B4-BE49-F238E27FC236}">
                <a16:creationId xmlns:a16="http://schemas.microsoft.com/office/drawing/2014/main" id="{AF83BB52-9E7E-83FB-2B35-D12E8887837F}"/>
              </a:ext>
            </a:extLst>
          </p:cNvPr>
          <p:cNvSpPr txBox="1"/>
          <p:nvPr/>
        </p:nvSpPr>
        <p:spPr>
          <a:xfrm>
            <a:off x="1133353" y="10507641"/>
            <a:ext cx="2093123"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dirty="0"/>
              <a:t>Acetate</a:t>
            </a:r>
          </a:p>
        </p:txBody>
      </p:sp>
      <p:pic>
        <p:nvPicPr>
          <p:cNvPr id="7" name="Picture 6">
            <a:extLst>
              <a:ext uri="{FF2B5EF4-FFF2-40B4-BE49-F238E27FC236}">
                <a16:creationId xmlns:a16="http://schemas.microsoft.com/office/drawing/2014/main" id="{9C665243-506C-F077-49BC-6F36C9DCC1D1}"/>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3534" y="2311901"/>
            <a:ext cx="2376358" cy="1635257"/>
          </a:xfrm>
          <a:prstGeom prst="rect">
            <a:avLst/>
          </a:prstGeom>
        </p:spPr>
      </p:pic>
      <p:pic>
        <p:nvPicPr>
          <p:cNvPr id="8" name="Picture 7">
            <a:extLst>
              <a:ext uri="{FF2B5EF4-FFF2-40B4-BE49-F238E27FC236}">
                <a16:creationId xmlns:a16="http://schemas.microsoft.com/office/drawing/2014/main" id="{D93E0C35-A60C-58DD-F59C-C84AF2F6728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55956" y="5883563"/>
            <a:ext cx="1002450" cy="1863022"/>
          </a:xfrm>
          <a:prstGeom prst="rect">
            <a:avLst/>
          </a:prstGeom>
        </p:spPr>
      </p:pic>
      <p:sp>
        <p:nvSpPr>
          <p:cNvPr id="9" name="Acetate">
            <a:extLst>
              <a:ext uri="{FF2B5EF4-FFF2-40B4-BE49-F238E27FC236}">
                <a16:creationId xmlns:a16="http://schemas.microsoft.com/office/drawing/2014/main" id="{6BFF4BD1-F997-D938-0D4A-0B9EF976C034}"/>
              </a:ext>
            </a:extLst>
          </p:cNvPr>
          <p:cNvSpPr txBox="1"/>
          <p:nvPr/>
        </p:nvSpPr>
        <p:spPr>
          <a:xfrm>
            <a:off x="1008233" y="3849066"/>
            <a:ext cx="2296473"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lang="en-US" dirty="0"/>
              <a:t>D-Maltose</a:t>
            </a:r>
            <a:endParaRPr dirty="0"/>
          </a:p>
        </p:txBody>
      </p:sp>
      <p:sp>
        <p:nvSpPr>
          <p:cNvPr id="10" name="Acetate">
            <a:extLst>
              <a:ext uri="{FF2B5EF4-FFF2-40B4-BE49-F238E27FC236}">
                <a16:creationId xmlns:a16="http://schemas.microsoft.com/office/drawing/2014/main" id="{3F5CFD2E-88D5-9480-683A-B69C44E33B95}"/>
              </a:ext>
            </a:extLst>
          </p:cNvPr>
          <p:cNvSpPr txBox="1"/>
          <p:nvPr/>
        </p:nvSpPr>
        <p:spPr>
          <a:xfrm>
            <a:off x="1407013" y="7545834"/>
            <a:ext cx="1513582"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rPr lang="en-US" dirty="0"/>
              <a:t>4HB</a:t>
            </a:r>
            <a:endParaRPr dirty="0"/>
          </a:p>
        </p:txBody>
      </p:sp>
      <p:pic>
        <p:nvPicPr>
          <p:cNvPr id="11" name="Picture 10">
            <a:extLst>
              <a:ext uri="{FF2B5EF4-FFF2-40B4-BE49-F238E27FC236}">
                <a16:creationId xmlns:a16="http://schemas.microsoft.com/office/drawing/2014/main" id="{07B3131F-FF1D-5162-75E5-D7DAE69893F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55599" y="9996720"/>
            <a:ext cx="1102161" cy="772778"/>
          </a:xfrm>
          <a:prstGeom prst="rect">
            <a:avLst/>
          </a:prstGeom>
        </p:spPr>
      </p:pic>
      <p:sp>
        <p:nvSpPr>
          <p:cNvPr id="42" name="Oval 41">
            <a:extLst>
              <a:ext uri="{FF2B5EF4-FFF2-40B4-BE49-F238E27FC236}">
                <a16:creationId xmlns:a16="http://schemas.microsoft.com/office/drawing/2014/main" id="{9A1DAD6B-D68B-C85C-C37F-9435CFE22E1B}"/>
              </a:ext>
            </a:extLst>
          </p:cNvPr>
          <p:cNvSpPr/>
          <p:nvPr/>
        </p:nvSpPr>
        <p:spPr>
          <a:xfrm>
            <a:off x="3873351" y="10024258"/>
            <a:ext cx="1528730" cy="1467430"/>
          </a:xfrm>
          <a:prstGeom prst="ellipse">
            <a:avLst/>
          </a:pr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Tree>
    <p:extLst>
      <p:ext uri="{BB962C8B-B14F-4D97-AF65-F5344CB8AC3E}">
        <p14:creationId xmlns:p14="http://schemas.microsoft.com/office/powerpoint/2010/main" val="2883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Group" descr="Group"/>
          <p:cNvPicPr>
            <a:picLocks noChangeAspect="1"/>
          </p:cNvPicPr>
          <p:nvPr/>
        </p:nvPicPr>
        <p:blipFill>
          <a:blip r:embed="rId2"/>
          <a:srcRect l="18213" t="45473" r="40490" b="23301"/>
          <a:stretch>
            <a:fillRect/>
          </a:stretch>
        </p:blipFill>
        <p:spPr>
          <a:xfrm rot="6170572">
            <a:off x="6396128" y="703054"/>
            <a:ext cx="4274436" cy="4309387"/>
          </a:xfrm>
          <a:custGeom>
            <a:avLst/>
            <a:gdLst/>
            <a:ahLst/>
            <a:cxnLst>
              <a:cxn ang="0">
                <a:pos x="wd2" y="hd2"/>
              </a:cxn>
              <a:cxn ang="5400000">
                <a:pos x="wd2" y="hd2"/>
              </a:cxn>
              <a:cxn ang="10800000">
                <a:pos x="wd2" y="hd2"/>
              </a:cxn>
              <a:cxn ang="16200000">
                <a:pos x="wd2" y="hd2"/>
              </a:cxn>
            </a:cxnLst>
            <a:rect l="0" t="0" r="r" b="b"/>
            <a:pathLst>
              <a:path w="21600" h="21600" extrusionOk="0">
                <a:moveTo>
                  <a:pt x="4053" y="21600"/>
                </a:moveTo>
                <a:lnTo>
                  <a:pt x="21600" y="17632"/>
                </a:lnTo>
                <a:lnTo>
                  <a:pt x="17547" y="0"/>
                </a:lnTo>
                <a:lnTo>
                  <a:pt x="0" y="3968"/>
                </a:lnTo>
                <a:lnTo>
                  <a:pt x="4053" y="21600"/>
                </a:lnTo>
                <a:close/>
              </a:path>
            </a:pathLst>
          </a:custGeom>
          <a:ln w="12700">
            <a:miter lim="400000"/>
          </a:ln>
        </p:spPr>
      </p:pic>
      <p:pic>
        <p:nvPicPr>
          <p:cNvPr id="176" name="Co4HB37.jpeg" descr="Co4HB37.jpeg"/>
          <p:cNvPicPr>
            <a:picLocks noChangeAspect="1"/>
          </p:cNvPicPr>
          <p:nvPr/>
        </p:nvPicPr>
        <p:blipFill>
          <a:blip r:embed="rId3"/>
          <a:srcRect l="12797" t="55781" r="48106" b="14301"/>
          <a:stretch>
            <a:fillRect/>
          </a:stretch>
        </p:blipFill>
        <p:spPr>
          <a:xfrm rot="360000">
            <a:off x="6426272" y="4888952"/>
            <a:ext cx="4093756" cy="4176761"/>
          </a:xfrm>
          <a:custGeom>
            <a:avLst/>
            <a:gdLst/>
            <a:ahLst/>
            <a:cxnLst>
              <a:cxn ang="0">
                <a:pos x="wd2" y="hd2"/>
              </a:cxn>
              <a:cxn ang="5400000">
                <a:pos x="wd2" y="hd2"/>
              </a:cxn>
              <a:cxn ang="10800000">
                <a:pos x="wd2" y="hd2"/>
              </a:cxn>
              <a:cxn ang="16200000">
                <a:pos x="wd2" y="hd2"/>
              </a:cxn>
            </a:cxnLst>
            <a:rect l="0" t="0" r="r" b="b"/>
            <a:pathLst>
              <a:path w="21600" h="21600" extrusionOk="0">
                <a:moveTo>
                  <a:pt x="0" y="2009"/>
                </a:moveTo>
                <a:lnTo>
                  <a:pt x="2101" y="21600"/>
                </a:lnTo>
                <a:lnTo>
                  <a:pt x="21600" y="19591"/>
                </a:lnTo>
                <a:lnTo>
                  <a:pt x="19499" y="0"/>
                </a:lnTo>
                <a:lnTo>
                  <a:pt x="0" y="2009"/>
                </a:lnTo>
                <a:close/>
              </a:path>
            </a:pathLst>
          </a:custGeom>
          <a:ln w="12700">
            <a:miter lim="400000"/>
          </a:ln>
        </p:spPr>
      </p:pic>
      <p:pic>
        <p:nvPicPr>
          <p:cNvPr id="177" name="CoACE37.jpeg" descr="CoACE37.jpeg"/>
          <p:cNvPicPr>
            <a:picLocks noChangeAspect="1"/>
          </p:cNvPicPr>
          <p:nvPr/>
        </p:nvPicPr>
        <p:blipFill>
          <a:blip r:embed="rId4"/>
          <a:srcRect l="12199" t="56248" r="44967" b="12196"/>
          <a:stretch>
            <a:fillRect/>
          </a:stretch>
        </p:blipFill>
        <p:spPr>
          <a:xfrm rot="16590465">
            <a:off x="6350223" y="9119538"/>
            <a:ext cx="4216137" cy="4141368"/>
          </a:xfrm>
          <a:custGeom>
            <a:avLst/>
            <a:gdLst/>
            <a:ahLst/>
            <a:cxnLst>
              <a:cxn ang="0">
                <a:pos x="wd2" y="hd2"/>
              </a:cxn>
              <a:cxn ang="5400000">
                <a:pos x="wd2" y="hd2"/>
              </a:cxn>
              <a:cxn ang="10800000">
                <a:pos x="wd2" y="hd2"/>
              </a:cxn>
              <a:cxn ang="16200000">
                <a:pos x="wd2" y="hd2"/>
              </a:cxn>
            </a:cxnLst>
            <a:rect l="0" t="0" r="r" b="b"/>
            <a:pathLst>
              <a:path w="21600" h="21600" extrusionOk="0">
                <a:moveTo>
                  <a:pt x="0" y="2094"/>
                </a:moveTo>
                <a:lnTo>
                  <a:pt x="1875" y="20255"/>
                </a:lnTo>
                <a:cubicBezTo>
                  <a:pt x="2104" y="20494"/>
                  <a:pt x="2325" y="20674"/>
                  <a:pt x="2394" y="20647"/>
                </a:cubicBezTo>
                <a:cubicBezTo>
                  <a:pt x="2559" y="20583"/>
                  <a:pt x="3049" y="20889"/>
                  <a:pt x="3049" y="21056"/>
                </a:cubicBezTo>
                <a:cubicBezTo>
                  <a:pt x="3049" y="21128"/>
                  <a:pt x="3271" y="21384"/>
                  <a:pt x="3488" y="21600"/>
                </a:cubicBezTo>
                <a:lnTo>
                  <a:pt x="21600" y="19662"/>
                </a:lnTo>
                <a:lnTo>
                  <a:pt x="19570" y="0"/>
                </a:lnTo>
                <a:lnTo>
                  <a:pt x="0" y="2094"/>
                </a:lnTo>
                <a:close/>
              </a:path>
            </a:pathLst>
          </a:custGeom>
          <a:ln w="12700">
            <a:miter lim="400000"/>
          </a:ln>
        </p:spPr>
      </p:pic>
      <p:sp>
        <p:nvSpPr>
          <p:cNvPr id="178" name="Coculture 37o plating"/>
          <p:cNvSpPr txBox="1"/>
          <p:nvPr/>
        </p:nvSpPr>
        <p:spPr>
          <a:xfrm>
            <a:off x="7301320" y="32137"/>
            <a:ext cx="2464052"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a:solidFill>
                  <a:srgbClr val="000000"/>
                </a:solidFill>
              </a:defRPr>
            </a:lvl1pPr>
          </a:lstStyle>
          <a:p>
            <a:r>
              <a:t>Coculture 37o plating</a:t>
            </a:r>
          </a:p>
        </p:txBody>
      </p:sp>
      <p:pic>
        <p:nvPicPr>
          <p:cNvPr id="179" name="CoACE30.jpeg" descr="CoACE30.jpeg"/>
          <p:cNvPicPr>
            <a:picLocks noChangeAspect="1"/>
          </p:cNvPicPr>
          <p:nvPr/>
        </p:nvPicPr>
        <p:blipFill>
          <a:blip r:embed="rId5"/>
          <a:srcRect l="24019" t="48708" r="30287" b="16877"/>
          <a:stretch>
            <a:fillRect/>
          </a:stretch>
        </p:blipFill>
        <p:spPr>
          <a:xfrm rot="18746250">
            <a:off x="972246" y="8325309"/>
            <a:ext cx="5634990" cy="5658728"/>
          </a:xfrm>
          <a:custGeom>
            <a:avLst/>
            <a:gdLst/>
            <a:ahLst/>
            <a:cxnLst>
              <a:cxn ang="0">
                <a:pos x="wd2" y="hd2"/>
              </a:cxn>
              <a:cxn ang="5400000">
                <a:pos x="wd2" y="hd2"/>
              </a:cxn>
              <a:cxn ang="10800000">
                <a:pos x="wd2" y="hd2"/>
              </a:cxn>
              <a:cxn ang="16200000">
                <a:pos x="wd2" y="hd2"/>
              </a:cxn>
            </a:cxnLst>
            <a:rect l="0" t="0" r="r" b="b"/>
            <a:pathLst>
              <a:path w="21600" h="21600" extrusionOk="0">
                <a:moveTo>
                  <a:pt x="10776" y="0"/>
                </a:moveTo>
                <a:lnTo>
                  <a:pt x="0" y="9811"/>
                </a:lnTo>
                <a:lnTo>
                  <a:pt x="10824" y="21600"/>
                </a:lnTo>
                <a:lnTo>
                  <a:pt x="21600" y="11789"/>
                </a:lnTo>
                <a:lnTo>
                  <a:pt x="10776" y="0"/>
                </a:lnTo>
                <a:close/>
              </a:path>
            </a:pathLst>
          </a:custGeom>
          <a:ln w="12700">
            <a:miter lim="400000"/>
          </a:ln>
        </p:spPr>
      </p:pic>
      <p:pic>
        <p:nvPicPr>
          <p:cNvPr id="180" name="Co4HB30.jpeg" descr="Co4HB30.jpeg"/>
          <p:cNvPicPr>
            <a:picLocks noChangeAspect="1"/>
          </p:cNvPicPr>
          <p:nvPr/>
        </p:nvPicPr>
        <p:blipFill>
          <a:blip r:embed="rId6"/>
          <a:srcRect l="21963" t="53409" r="33113" b="13447"/>
          <a:stretch>
            <a:fillRect/>
          </a:stretch>
        </p:blipFill>
        <p:spPr>
          <a:xfrm rot="1975801">
            <a:off x="1080642" y="4260580"/>
            <a:ext cx="5523437" cy="5433419"/>
          </a:xfrm>
          <a:custGeom>
            <a:avLst/>
            <a:gdLst/>
            <a:ahLst/>
            <a:cxnLst>
              <a:cxn ang="0">
                <a:pos x="wd2" y="hd2"/>
              </a:cxn>
              <a:cxn ang="5400000">
                <a:pos x="wd2" y="hd2"/>
              </a:cxn>
              <a:cxn ang="10800000">
                <a:pos x="wd2" y="hd2"/>
              </a:cxn>
              <a:cxn ang="16200000">
                <a:pos x="wd2" y="hd2"/>
              </a:cxn>
            </a:cxnLst>
            <a:rect l="0" t="0" r="r" b="b"/>
            <a:pathLst>
              <a:path w="21600" h="21600" extrusionOk="0">
                <a:moveTo>
                  <a:pt x="0" y="8890"/>
                </a:moveTo>
                <a:lnTo>
                  <a:pt x="8098" y="21600"/>
                </a:lnTo>
                <a:lnTo>
                  <a:pt x="21600" y="12710"/>
                </a:lnTo>
                <a:lnTo>
                  <a:pt x="13502" y="0"/>
                </a:lnTo>
                <a:lnTo>
                  <a:pt x="0" y="8890"/>
                </a:lnTo>
                <a:close/>
              </a:path>
            </a:pathLst>
          </a:custGeom>
          <a:ln w="12700">
            <a:miter lim="400000"/>
          </a:ln>
        </p:spPr>
      </p:pic>
      <p:sp>
        <p:nvSpPr>
          <p:cNvPr id="181" name="Coculture…"/>
          <p:cNvSpPr txBox="1"/>
          <p:nvPr/>
        </p:nvSpPr>
        <p:spPr>
          <a:xfrm>
            <a:off x="2247699" y="-96683"/>
            <a:ext cx="3084084" cy="1313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200">
                <a:solidFill>
                  <a:srgbClr val="000000"/>
                </a:solidFill>
              </a:defRPr>
            </a:pPr>
            <a:r>
              <a:t>Coculture </a:t>
            </a:r>
          </a:p>
          <a:p>
            <a:pPr>
              <a:defRPr sz="3200">
                <a:solidFill>
                  <a:srgbClr val="000000"/>
                </a:solidFill>
              </a:defRPr>
            </a:pPr>
            <a:r>
              <a:t>30o plating</a:t>
            </a:r>
          </a:p>
        </p:txBody>
      </p:sp>
      <p:pic>
        <p:nvPicPr>
          <p:cNvPr id="182" name="PFM.jpeg" descr="PFM.jpeg"/>
          <p:cNvPicPr>
            <a:picLocks noChangeAspect="1"/>
          </p:cNvPicPr>
          <p:nvPr/>
        </p:nvPicPr>
        <p:blipFill>
          <a:blip r:embed="rId7"/>
          <a:srcRect l="23186" t="50161" r="25717" b="11540"/>
          <a:stretch>
            <a:fillRect/>
          </a:stretch>
        </p:blipFill>
        <p:spPr>
          <a:xfrm rot="7726586">
            <a:off x="18876968" y="368137"/>
            <a:ext cx="5092668" cy="5089446"/>
          </a:xfrm>
          <a:custGeom>
            <a:avLst/>
            <a:gdLst/>
            <a:ahLst/>
            <a:cxnLst>
              <a:cxn ang="0">
                <a:pos x="wd2" y="hd2"/>
              </a:cxn>
              <a:cxn ang="5400000">
                <a:pos x="wd2" y="hd2"/>
              </a:cxn>
              <a:cxn ang="10800000">
                <a:pos x="wd2" y="hd2"/>
              </a:cxn>
              <a:cxn ang="16200000">
                <a:pos x="wd2" y="hd2"/>
              </a:cxn>
            </a:cxnLst>
            <a:rect l="0" t="0" r="r" b="b"/>
            <a:pathLst>
              <a:path w="21600" h="21600" extrusionOk="0">
                <a:moveTo>
                  <a:pt x="11729" y="0"/>
                </a:moveTo>
                <a:lnTo>
                  <a:pt x="0" y="9429"/>
                </a:lnTo>
                <a:lnTo>
                  <a:pt x="9753" y="21576"/>
                </a:lnTo>
                <a:cubicBezTo>
                  <a:pt x="9844" y="21586"/>
                  <a:pt x="9934" y="21592"/>
                  <a:pt x="10024" y="21600"/>
                </a:cubicBezTo>
                <a:lnTo>
                  <a:pt x="21600" y="12295"/>
                </a:lnTo>
                <a:lnTo>
                  <a:pt x="11729" y="0"/>
                </a:lnTo>
                <a:close/>
              </a:path>
            </a:pathLst>
          </a:custGeom>
          <a:ln w="12700">
            <a:miter lim="400000"/>
          </a:ln>
        </p:spPr>
      </p:pic>
      <p:pic>
        <p:nvPicPr>
          <p:cNvPr id="183" name="IMG_1265.jpeg" descr="IMG_1265.jpeg"/>
          <p:cNvPicPr>
            <a:picLocks noChangeAspect="1"/>
          </p:cNvPicPr>
          <p:nvPr/>
        </p:nvPicPr>
        <p:blipFill>
          <a:blip r:embed="rId8"/>
          <a:srcRect l="18124" t="45956" r="32022" b="16708"/>
          <a:stretch>
            <a:fillRect/>
          </a:stretch>
        </p:blipFill>
        <p:spPr>
          <a:xfrm rot="2230170">
            <a:off x="18829721" y="4262399"/>
            <a:ext cx="5220761" cy="5213190"/>
          </a:xfrm>
          <a:custGeom>
            <a:avLst/>
            <a:gdLst/>
            <a:ahLst/>
            <a:cxnLst>
              <a:cxn ang="0">
                <a:pos x="wd2" y="hd2"/>
              </a:cxn>
              <a:cxn ang="5400000">
                <a:pos x="wd2" y="hd2"/>
              </a:cxn>
              <a:cxn ang="10800000">
                <a:pos x="wd2" y="hd2"/>
              </a:cxn>
              <a:cxn ang="16200000">
                <a:pos x="wd2" y="hd2"/>
              </a:cxn>
            </a:cxnLst>
            <a:rect l="0" t="0" r="r" b="b"/>
            <a:pathLst>
              <a:path w="21600" h="21600" extrusionOk="0">
                <a:moveTo>
                  <a:pt x="12341" y="0"/>
                </a:moveTo>
                <a:lnTo>
                  <a:pt x="0" y="9371"/>
                </a:lnTo>
                <a:lnTo>
                  <a:pt x="9259" y="21600"/>
                </a:lnTo>
                <a:lnTo>
                  <a:pt x="21600" y="12229"/>
                </a:lnTo>
                <a:lnTo>
                  <a:pt x="12341" y="0"/>
                </a:lnTo>
                <a:close/>
              </a:path>
            </a:pathLst>
          </a:custGeom>
          <a:ln w="12700">
            <a:miter lim="400000"/>
          </a:ln>
        </p:spPr>
      </p:pic>
      <p:pic>
        <p:nvPicPr>
          <p:cNvPr id="184" name="PFACE.jpeg" descr="PFACE.jpeg"/>
          <p:cNvPicPr>
            <a:picLocks noChangeAspect="1"/>
          </p:cNvPicPr>
          <p:nvPr/>
        </p:nvPicPr>
        <p:blipFill>
          <a:blip r:embed="rId9"/>
          <a:srcRect l="20297" t="48193" r="25582" b="11459"/>
          <a:stretch>
            <a:fillRect/>
          </a:stretch>
        </p:blipFill>
        <p:spPr>
          <a:xfrm rot="18215268">
            <a:off x="18771906" y="8454774"/>
            <a:ext cx="5280121" cy="5248471"/>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8466" y="21600"/>
                </a:lnTo>
                <a:lnTo>
                  <a:pt x="21600" y="12825"/>
                </a:lnTo>
                <a:lnTo>
                  <a:pt x="13134" y="0"/>
                </a:lnTo>
                <a:lnTo>
                  <a:pt x="0" y="8775"/>
                </a:lnTo>
                <a:close/>
              </a:path>
            </a:pathLst>
          </a:custGeom>
          <a:ln w="12700">
            <a:miter lim="400000"/>
          </a:ln>
        </p:spPr>
      </p:pic>
      <p:sp>
        <p:nvSpPr>
          <p:cNvPr id="185" name="P. fluorescens"/>
          <p:cNvSpPr txBox="1"/>
          <p:nvPr/>
        </p:nvSpPr>
        <p:spPr>
          <a:xfrm>
            <a:off x="19869924" y="267087"/>
            <a:ext cx="3084085" cy="5855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i="1">
                <a:solidFill>
                  <a:srgbClr val="000000"/>
                </a:solidFill>
              </a:defRPr>
            </a:lvl1pPr>
          </a:lstStyle>
          <a:p>
            <a:r>
              <a:t>P. fluorescens</a:t>
            </a:r>
          </a:p>
        </p:txBody>
      </p:sp>
      <p:pic>
        <p:nvPicPr>
          <p:cNvPr id="186" name="ECM.jpeg" descr="ECM.jpeg"/>
          <p:cNvPicPr>
            <a:picLocks noChangeAspect="1"/>
          </p:cNvPicPr>
          <p:nvPr/>
        </p:nvPicPr>
        <p:blipFill>
          <a:blip r:embed="rId10"/>
          <a:srcRect l="15620" t="49796" r="26697" b="7408"/>
          <a:stretch>
            <a:fillRect/>
          </a:stretch>
        </p:blipFill>
        <p:spPr>
          <a:xfrm rot="7670933">
            <a:off x="14431907" y="347234"/>
            <a:ext cx="5204855" cy="5148750"/>
          </a:xfrm>
          <a:custGeom>
            <a:avLst/>
            <a:gdLst/>
            <a:ahLst/>
            <a:cxnLst>
              <a:cxn ang="0">
                <a:pos x="wd2" y="hd2"/>
              </a:cxn>
              <a:cxn ang="5400000">
                <a:pos x="wd2" y="hd2"/>
              </a:cxn>
              <a:cxn ang="10800000">
                <a:pos x="wd2" y="hd2"/>
              </a:cxn>
              <a:cxn ang="16200000">
                <a:pos x="wd2" y="hd2"/>
              </a:cxn>
            </a:cxnLst>
            <a:rect l="0" t="0" r="r" b="b"/>
            <a:pathLst>
              <a:path w="21600" h="21600" extrusionOk="0">
                <a:moveTo>
                  <a:pt x="9224" y="21534"/>
                </a:moveTo>
                <a:cubicBezTo>
                  <a:pt x="9406" y="21558"/>
                  <a:pt x="9589" y="21580"/>
                  <a:pt x="9773" y="21600"/>
                </a:cubicBezTo>
                <a:lnTo>
                  <a:pt x="21600" y="12310"/>
                </a:lnTo>
                <a:lnTo>
                  <a:pt x="12138" y="0"/>
                </a:lnTo>
                <a:lnTo>
                  <a:pt x="0" y="9535"/>
                </a:lnTo>
                <a:lnTo>
                  <a:pt x="9224" y="21534"/>
                </a:lnTo>
                <a:close/>
              </a:path>
            </a:pathLst>
          </a:custGeom>
          <a:ln w="12700">
            <a:miter lim="400000"/>
          </a:ln>
        </p:spPr>
      </p:pic>
      <p:pic>
        <p:nvPicPr>
          <p:cNvPr id="187" name="ECACE.jpeg" descr="ECACE.jpeg"/>
          <p:cNvPicPr>
            <a:picLocks noChangeAspect="1"/>
          </p:cNvPicPr>
          <p:nvPr/>
        </p:nvPicPr>
        <p:blipFill>
          <a:blip r:embed="rId11"/>
          <a:srcRect l="17078" t="46806" r="30149" b="13786"/>
          <a:stretch>
            <a:fillRect/>
          </a:stretch>
        </p:blipFill>
        <p:spPr>
          <a:xfrm rot="18371796">
            <a:off x="14329711" y="8356476"/>
            <a:ext cx="5468860" cy="5445067"/>
          </a:xfrm>
          <a:custGeom>
            <a:avLst/>
            <a:gdLst/>
            <a:ahLst/>
            <a:cxnLst>
              <a:cxn ang="0">
                <a:pos x="wd2" y="hd2"/>
              </a:cxn>
              <a:cxn ang="5400000">
                <a:pos x="wd2" y="hd2"/>
              </a:cxn>
              <a:cxn ang="10800000">
                <a:pos x="wd2" y="hd2"/>
              </a:cxn>
              <a:cxn ang="16200000">
                <a:pos x="wd2" y="hd2"/>
              </a:cxn>
            </a:cxnLst>
            <a:rect l="0" t="0" r="r" b="b"/>
            <a:pathLst>
              <a:path w="21600" h="21600" extrusionOk="0">
                <a:moveTo>
                  <a:pt x="12621" y="0"/>
                </a:moveTo>
                <a:lnTo>
                  <a:pt x="0" y="9276"/>
                </a:lnTo>
                <a:lnTo>
                  <a:pt x="8979" y="21600"/>
                </a:lnTo>
                <a:lnTo>
                  <a:pt x="21600" y="12324"/>
                </a:lnTo>
                <a:lnTo>
                  <a:pt x="12621" y="0"/>
                </a:lnTo>
                <a:close/>
              </a:path>
            </a:pathLst>
          </a:custGeom>
          <a:ln w="12700">
            <a:miter lim="400000"/>
          </a:ln>
        </p:spPr>
      </p:pic>
      <p:pic>
        <p:nvPicPr>
          <p:cNvPr id="188" name="EC4HB.jpeg" descr="EC4HB.jpeg"/>
          <p:cNvPicPr>
            <a:picLocks noChangeAspect="1"/>
          </p:cNvPicPr>
          <p:nvPr/>
        </p:nvPicPr>
        <p:blipFill>
          <a:blip r:embed="rId12"/>
          <a:srcRect l="24455" t="54426" r="31305" b="12249"/>
          <a:stretch>
            <a:fillRect/>
          </a:stretch>
        </p:blipFill>
        <p:spPr>
          <a:xfrm rot="2073461">
            <a:off x="14452073" y="4303012"/>
            <a:ext cx="5224598" cy="5247384"/>
          </a:xfrm>
          <a:custGeom>
            <a:avLst/>
            <a:gdLst/>
            <a:ahLst/>
            <a:cxnLst>
              <a:cxn ang="0">
                <a:pos x="wd2" y="hd2"/>
              </a:cxn>
              <a:cxn ang="5400000">
                <a:pos x="wd2" y="hd2"/>
              </a:cxn>
              <a:cxn ang="10800000">
                <a:pos x="wd2" y="hd2"/>
              </a:cxn>
              <a:cxn ang="16200000">
                <a:pos x="wd2" y="hd2"/>
              </a:cxn>
            </a:cxnLst>
            <a:rect l="0" t="0" r="r" b="b"/>
            <a:pathLst>
              <a:path w="21600" h="21600" extrusionOk="0">
                <a:moveTo>
                  <a:pt x="0" y="8687"/>
                </a:moveTo>
                <a:lnTo>
                  <a:pt x="8933" y="21600"/>
                </a:lnTo>
                <a:lnTo>
                  <a:pt x="21600" y="12913"/>
                </a:lnTo>
                <a:lnTo>
                  <a:pt x="12667" y="0"/>
                </a:lnTo>
                <a:lnTo>
                  <a:pt x="0" y="8687"/>
                </a:lnTo>
                <a:close/>
              </a:path>
            </a:pathLst>
          </a:custGeom>
          <a:ln w="12700">
            <a:miter lim="400000"/>
          </a:ln>
        </p:spPr>
      </p:pic>
      <p:sp>
        <p:nvSpPr>
          <p:cNvPr id="189" name="E. coli"/>
          <p:cNvSpPr txBox="1"/>
          <p:nvPr/>
        </p:nvSpPr>
        <p:spPr>
          <a:xfrm>
            <a:off x="15929160" y="261963"/>
            <a:ext cx="2164393" cy="5855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i="1">
                <a:solidFill>
                  <a:srgbClr val="000000"/>
                </a:solidFill>
              </a:defRPr>
            </a:lvl1pPr>
          </a:lstStyle>
          <a:p>
            <a:r>
              <a:t>E. coli</a:t>
            </a:r>
          </a:p>
        </p:txBody>
      </p:sp>
      <p:pic>
        <p:nvPicPr>
          <p:cNvPr id="190" name="CoM30.jpeg" descr="CoM30.jpeg"/>
          <p:cNvPicPr>
            <a:picLocks noChangeAspect="1"/>
          </p:cNvPicPr>
          <p:nvPr/>
        </p:nvPicPr>
        <p:blipFill>
          <a:blip r:embed="rId13"/>
          <a:srcRect l="23414" t="47411" r="31897" b="18041"/>
          <a:stretch>
            <a:fillRect/>
          </a:stretch>
        </p:blipFill>
        <p:spPr>
          <a:xfrm rot="7370370">
            <a:off x="1225782" y="216093"/>
            <a:ext cx="5233158" cy="5394071"/>
          </a:xfrm>
          <a:custGeom>
            <a:avLst/>
            <a:gdLst/>
            <a:ahLst/>
            <a:cxnLst>
              <a:cxn ang="0">
                <a:pos x="wd2" y="hd2"/>
              </a:cxn>
              <a:cxn ang="5400000">
                <a:pos x="wd2" y="hd2"/>
              </a:cxn>
              <a:cxn ang="10800000">
                <a:pos x="wd2" y="hd2"/>
              </a:cxn>
              <a:cxn ang="16200000">
                <a:pos x="wd2" y="hd2"/>
              </a:cxn>
            </a:cxnLst>
            <a:rect l="0" t="0" r="r" b="b"/>
            <a:pathLst>
              <a:path w="21600" h="21600" extrusionOk="0">
                <a:moveTo>
                  <a:pt x="9208" y="21600"/>
                </a:moveTo>
                <a:lnTo>
                  <a:pt x="21600" y="13840"/>
                </a:lnTo>
                <a:lnTo>
                  <a:pt x="12392" y="0"/>
                </a:lnTo>
                <a:lnTo>
                  <a:pt x="0" y="7760"/>
                </a:lnTo>
                <a:lnTo>
                  <a:pt x="9208" y="21600"/>
                </a:lnTo>
                <a:close/>
              </a:path>
            </a:pathLst>
          </a:custGeom>
          <a:ln w="12700">
            <a:miter lim="400000"/>
          </a:ln>
        </p:spPr>
      </p:pic>
      <p:sp>
        <p:nvSpPr>
          <p:cNvPr id="191" name="Maltose"/>
          <p:cNvSpPr txBox="1"/>
          <p:nvPr/>
        </p:nvSpPr>
        <p:spPr>
          <a:xfrm>
            <a:off x="-640434" y="1905555"/>
            <a:ext cx="3084084" cy="1313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Maltose</a:t>
            </a:r>
          </a:p>
        </p:txBody>
      </p:sp>
      <p:sp>
        <p:nvSpPr>
          <p:cNvPr id="192" name="4HB"/>
          <p:cNvSpPr txBox="1"/>
          <p:nvPr/>
        </p:nvSpPr>
        <p:spPr>
          <a:xfrm>
            <a:off x="-640434" y="6320759"/>
            <a:ext cx="3084084"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4HB</a:t>
            </a:r>
          </a:p>
        </p:txBody>
      </p:sp>
      <p:sp>
        <p:nvSpPr>
          <p:cNvPr id="193" name="Acetate"/>
          <p:cNvSpPr txBox="1"/>
          <p:nvPr/>
        </p:nvSpPr>
        <p:spPr>
          <a:xfrm>
            <a:off x="-640434" y="11100281"/>
            <a:ext cx="3084084" cy="131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Acetate</a:t>
            </a:r>
          </a:p>
        </p:txBody>
      </p:sp>
      <p:pic>
        <p:nvPicPr>
          <p:cNvPr id="194" name="IMG_1269.jpeg" descr="IMG_1269.jpeg"/>
          <p:cNvPicPr>
            <a:picLocks noChangeAspect="1"/>
          </p:cNvPicPr>
          <p:nvPr/>
        </p:nvPicPr>
        <p:blipFill>
          <a:blip r:embed="rId14"/>
          <a:srcRect l="16452" t="54271" r="46699" b="16282"/>
          <a:stretch>
            <a:fillRect/>
          </a:stretch>
        </p:blipFill>
        <p:spPr>
          <a:xfrm rot="180000">
            <a:off x="10906459" y="5006534"/>
            <a:ext cx="3790589" cy="4038833"/>
          </a:xfrm>
          <a:custGeom>
            <a:avLst/>
            <a:gdLst/>
            <a:ahLst/>
            <a:cxnLst>
              <a:cxn ang="0">
                <a:pos x="wd2" y="hd2"/>
              </a:cxn>
              <a:cxn ang="5400000">
                <a:pos x="wd2" y="hd2"/>
              </a:cxn>
              <a:cxn ang="10800000">
                <a:pos x="wd2" y="hd2"/>
              </a:cxn>
              <a:cxn ang="16200000">
                <a:pos x="wd2" y="hd2"/>
              </a:cxn>
            </a:cxnLst>
            <a:rect l="0" t="0" r="r" b="b"/>
            <a:pathLst>
              <a:path w="21600" h="21600" extrusionOk="0">
                <a:moveTo>
                  <a:pt x="0" y="1006"/>
                </a:moveTo>
                <a:lnTo>
                  <a:pt x="1150" y="21600"/>
                </a:lnTo>
                <a:lnTo>
                  <a:pt x="21600" y="20594"/>
                </a:lnTo>
                <a:lnTo>
                  <a:pt x="20450" y="0"/>
                </a:lnTo>
                <a:lnTo>
                  <a:pt x="0" y="1006"/>
                </a:lnTo>
                <a:close/>
              </a:path>
            </a:pathLst>
          </a:custGeom>
          <a:ln w="12700">
            <a:miter lim="400000"/>
          </a:ln>
        </p:spPr>
      </p:pic>
      <p:pic>
        <p:nvPicPr>
          <p:cNvPr id="195" name="IMG_1270.jpeg" descr="IMG_1270.jpeg"/>
          <p:cNvPicPr>
            <a:picLocks noChangeAspect="1"/>
          </p:cNvPicPr>
          <p:nvPr/>
        </p:nvPicPr>
        <p:blipFill>
          <a:blip r:embed="rId15"/>
          <a:srcRect l="14218" t="47670" r="46664" b="21518"/>
          <a:stretch>
            <a:fillRect/>
          </a:stretch>
        </p:blipFill>
        <p:spPr>
          <a:xfrm rot="360000">
            <a:off x="10761184" y="9118632"/>
            <a:ext cx="4023989" cy="4226028"/>
          </a:xfrm>
          <a:custGeom>
            <a:avLst/>
            <a:gdLst/>
            <a:ahLst/>
            <a:cxnLst>
              <a:cxn ang="0">
                <a:pos x="wd2" y="hd2"/>
              </a:cxn>
              <a:cxn ang="5400000">
                <a:pos x="wd2" y="hd2"/>
              </a:cxn>
              <a:cxn ang="10800000">
                <a:pos x="wd2" y="hd2"/>
              </a:cxn>
              <a:cxn ang="16200000">
                <a:pos x="wd2" y="hd2"/>
              </a:cxn>
            </a:cxnLst>
            <a:rect l="0" t="0" r="r" b="b"/>
            <a:pathLst>
              <a:path w="21600" h="21600" extrusionOk="0">
                <a:moveTo>
                  <a:pt x="0" y="1945"/>
                </a:moveTo>
                <a:lnTo>
                  <a:pt x="2170" y="21600"/>
                </a:lnTo>
                <a:lnTo>
                  <a:pt x="21600" y="19655"/>
                </a:lnTo>
                <a:lnTo>
                  <a:pt x="19430" y="0"/>
                </a:lnTo>
                <a:lnTo>
                  <a:pt x="0" y="1945"/>
                </a:lnTo>
                <a:close/>
              </a:path>
            </a:pathLst>
          </a:custGeom>
          <a:ln w="12700">
            <a:miter lim="400000"/>
          </a:ln>
        </p:spPr>
      </p:pic>
      <p:pic>
        <p:nvPicPr>
          <p:cNvPr id="196" name="IMG_1271.jpeg" descr="IMG_1271.jpeg"/>
          <p:cNvPicPr>
            <a:picLocks noChangeAspect="1"/>
          </p:cNvPicPr>
          <p:nvPr/>
        </p:nvPicPr>
        <p:blipFill>
          <a:blip r:embed="rId16"/>
          <a:srcRect l="16118" t="57324" r="44212" b="12520"/>
          <a:stretch>
            <a:fillRect/>
          </a:stretch>
        </p:blipFill>
        <p:spPr>
          <a:xfrm rot="240000">
            <a:off x="10968269" y="1098799"/>
            <a:ext cx="3666969" cy="3716679"/>
          </a:xfrm>
          <a:custGeom>
            <a:avLst/>
            <a:gdLst/>
            <a:ahLst/>
            <a:cxnLst>
              <a:cxn ang="0">
                <a:pos x="wd2" y="hd2"/>
              </a:cxn>
              <a:cxn ang="5400000">
                <a:pos x="wd2" y="hd2"/>
              </a:cxn>
              <a:cxn ang="10800000">
                <a:pos x="wd2" y="hd2"/>
              </a:cxn>
              <a:cxn ang="16200000">
                <a:pos x="wd2" y="hd2"/>
              </a:cxn>
            </a:cxnLst>
            <a:rect l="0" t="0" r="r" b="b"/>
            <a:pathLst>
              <a:path w="21600" h="21600" extrusionOk="0">
                <a:moveTo>
                  <a:pt x="0" y="1391"/>
                </a:moveTo>
                <a:lnTo>
                  <a:pt x="1432" y="21600"/>
                </a:lnTo>
                <a:lnTo>
                  <a:pt x="21600" y="20209"/>
                </a:lnTo>
                <a:lnTo>
                  <a:pt x="20168" y="0"/>
                </a:lnTo>
                <a:lnTo>
                  <a:pt x="0" y="1391"/>
                </a:lnTo>
                <a:close/>
              </a:path>
            </a:pathLst>
          </a:custGeom>
          <a:ln w="12700">
            <a:miter lim="400000"/>
          </a:ln>
        </p:spPr>
      </p:pic>
      <p:sp>
        <p:nvSpPr>
          <p:cNvPr id="197" name="Coculture 12o plating"/>
          <p:cNvSpPr txBox="1"/>
          <p:nvPr/>
        </p:nvSpPr>
        <p:spPr>
          <a:xfrm>
            <a:off x="11569727" y="32137"/>
            <a:ext cx="2464052"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a:solidFill>
                  <a:srgbClr val="000000"/>
                </a:solidFill>
              </a:defRPr>
            </a:lvl1pPr>
          </a:lstStyle>
          <a:p>
            <a:r>
              <a:t>Coculture 12o plating</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A two-member community consisting of P. Fluorescens and E. coli was chosen as an experimentally convenient system for several reasons. The genomes of each organism have been extensively studied. We developed two methods to accurately disentangle the comp"/>
          <p:cNvSpPr txBox="1"/>
          <p:nvPr/>
        </p:nvSpPr>
        <p:spPr>
          <a:xfrm>
            <a:off x="1713641" y="9008285"/>
            <a:ext cx="9587996" cy="3647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rPr dirty="0"/>
              <a:t>A two-member community consisting of </a:t>
            </a:r>
            <a:r>
              <a:rPr i="1" dirty="0"/>
              <a:t>P. Fluorescens</a:t>
            </a:r>
            <a:r>
              <a:rPr dirty="0"/>
              <a:t> and </a:t>
            </a:r>
            <a:r>
              <a:rPr i="1" dirty="0"/>
              <a:t>E. coli </a:t>
            </a:r>
            <a:r>
              <a:rPr dirty="0"/>
              <a:t>was chosen as an experimentally convenient system for several reasons. The genomes of each organism have been extensively studied. We developed two methods to accurately disentangle the composition of a liquid coculture. Finally, our research discovered significant unidirectional cross feeding from </a:t>
            </a:r>
            <a:r>
              <a:rPr i="1" dirty="0"/>
              <a:t>E. coli</a:t>
            </a:r>
            <a:r>
              <a:rPr dirty="0"/>
              <a:t> to </a:t>
            </a:r>
            <a:r>
              <a:rPr i="1" dirty="0"/>
              <a:t>P. fluorescens</a:t>
            </a:r>
            <a:r>
              <a:rPr dirty="0"/>
              <a:t> that led to interesting competitive dynamics depending on initial carbon source and organism ratio. These qualities led </a:t>
            </a:r>
            <a:r>
              <a:rPr i="1" dirty="0"/>
              <a:t>E. coli</a:t>
            </a:r>
            <a:r>
              <a:rPr dirty="0"/>
              <a:t> and </a:t>
            </a:r>
            <a:r>
              <a:rPr i="1" dirty="0"/>
              <a:t>P. fluorescens</a:t>
            </a:r>
            <a:r>
              <a:rPr dirty="0"/>
              <a:t> to be an excellent model to showcase our novel community model. </a:t>
            </a:r>
          </a:p>
        </p:txBody>
      </p:sp>
      <p:sp>
        <p:nvSpPr>
          <p:cNvPr id="2" name="TextBox 1">
            <a:extLst>
              <a:ext uri="{FF2B5EF4-FFF2-40B4-BE49-F238E27FC236}">
                <a16:creationId xmlns:a16="http://schemas.microsoft.com/office/drawing/2014/main" id="{E5E3F811-6176-597E-745A-EDEC02EBE1C8}"/>
              </a:ext>
            </a:extLst>
          </p:cNvPr>
          <p:cNvSpPr txBox="1"/>
          <p:nvPr/>
        </p:nvSpPr>
        <p:spPr>
          <a:xfrm>
            <a:off x="3261612" y="618782"/>
            <a:ext cx="622927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lumMod val="10000"/>
                  </a:schemeClr>
                </a:solidFill>
                <a:effectLst/>
                <a:uFillTx/>
                <a:latin typeface="+mn-lt"/>
                <a:ea typeface="+mn-ea"/>
                <a:cs typeface="+mn-cs"/>
                <a:sym typeface="Helvetica Neue"/>
              </a:rPr>
              <a:t>This figure </a:t>
            </a:r>
            <a:r>
              <a:rPr lang="en-US" dirty="0">
                <a:solidFill>
                  <a:schemeClr val="bg2">
                    <a:lumMod val="10000"/>
                  </a:schemeClr>
                </a:solidFill>
              </a:rPr>
              <a:t>has already been improved by AF</a:t>
            </a:r>
            <a:endParaRPr kumimoji="0" lang="en-US" sz="24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344" name="Rounded Rectangle 86"/>
          <p:cNvSpPr/>
          <p:nvPr/>
        </p:nvSpPr>
        <p:spPr>
          <a:xfrm rot="19363945">
            <a:off x="9581551" y="5615544"/>
            <a:ext cx="1806618" cy="636936"/>
          </a:xfrm>
          <a:prstGeom prst="roundRect">
            <a:avLst>
              <a:gd name="adj" fmla="val 43085"/>
            </a:avLst>
          </a:prstGeom>
          <a:solidFill>
            <a:srgbClr val="FF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45" name="Rounded Rectangle 87"/>
          <p:cNvSpPr/>
          <p:nvPr/>
        </p:nvSpPr>
        <p:spPr>
          <a:xfrm rot="13210624">
            <a:off x="13831839" y="5504230"/>
            <a:ext cx="1664251" cy="596735"/>
          </a:xfrm>
          <a:prstGeom prst="roundRect">
            <a:avLst>
              <a:gd name="adj" fmla="val 42364"/>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47" name="TextBox 108"/>
          <p:cNvSpPr txBox="1"/>
          <p:nvPr/>
        </p:nvSpPr>
        <p:spPr>
          <a:xfrm>
            <a:off x="12882674" y="6681670"/>
            <a:ext cx="3024818" cy="589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rPr sz="3200" dirty="0"/>
              <a:t>P. fluorescens</a:t>
            </a:r>
          </a:p>
        </p:txBody>
      </p:sp>
      <p:sp>
        <p:nvSpPr>
          <p:cNvPr id="348" name="TextBox 110"/>
          <p:cNvSpPr txBox="1"/>
          <p:nvPr/>
        </p:nvSpPr>
        <p:spPr>
          <a:xfrm>
            <a:off x="9922275" y="6686649"/>
            <a:ext cx="1337072" cy="589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rPr sz="3200" dirty="0"/>
              <a:t>E. coli</a:t>
            </a:r>
          </a:p>
        </p:txBody>
      </p:sp>
      <p:sp>
        <p:nvSpPr>
          <p:cNvPr id="374" name="Curved Connector 89"/>
          <p:cNvSpPr/>
          <p:nvPr/>
        </p:nvSpPr>
        <p:spPr>
          <a:xfrm>
            <a:off x="11732491" y="5594865"/>
            <a:ext cx="1968825" cy="722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50800">
            <a:solidFill>
              <a:srgbClr val="000000"/>
            </a:solidFill>
            <a:miter/>
            <a:tailEnd type="triangle"/>
          </a:ln>
        </p:spPr>
        <p:txBody>
          <a:bodyPr/>
          <a:lstStyle/>
          <a:p>
            <a:endParaRPr/>
          </a:p>
        </p:txBody>
      </p:sp>
      <p:sp>
        <p:nvSpPr>
          <p:cNvPr id="375" name="Connection Line"/>
          <p:cNvSpPr/>
          <p:nvPr/>
        </p:nvSpPr>
        <p:spPr>
          <a:xfrm>
            <a:off x="9687023" y="2695551"/>
            <a:ext cx="1012467" cy="2714093"/>
          </a:xfrm>
          <a:custGeom>
            <a:avLst/>
            <a:gdLst/>
            <a:ahLst/>
            <a:cxnLst>
              <a:cxn ang="0">
                <a:pos x="wd2" y="hd2"/>
              </a:cxn>
              <a:cxn ang="5400000">
                <a:pos x="wd2" y="hd2"/>
              </a:cxn>
              <a:cxn ang="10800000">
                <a:pos x="wd2" y="hd2"/>
              </a:cxn>
              <a:cxn ang="16200000">
                <a:pos x="wd2" y="hd2"/>
              </a:cxn>
            </a:cxnLst>
            <a:rect l="0" t="0" r="r" b="b"/>
            <a:pathLst>
              <a:path w="16878" h="21600" extrusionOk="0">
                <a:moveTo>
                  <a:pt x="6057" y="21600"/>
                </a:moveTo>
                <a:cubicBezTo>
                  <a:pt x="-4722" y="10179"/>
                  <a:pt x="-1115" y="2979"/>
                  <a:pt x="16878" y="0"/>
                </a:cubicBezTo>
              </a:path>
            </a:pathLst>
          </a:custGeom>
          <a:ln w="50800">
            <a:solidFill>
              <a:srgbClr val="000000"/>
            </a:solidFill>
            <a:miter/>
            <a:headEnd type="triangle"/>
          </a:ln>
        </p:spPr>
        <p:txBody>
          <a:bodyPr/>
          <a:lstStyle/>
          <a:p>
            <a:endParaRPr/>
          </a:p>
        </p:txBody>
      </p:sp>
      <p:sp>
        <p:nvSpPr>
          <p:cNvPr id="376" name="Connection Line"/>
          <p:cNvSpPr/>
          <p:nvPr/>
        </p:nvSpPr>
        <p:spPr>
          <a:xfrm>
            <a:off x="14479777" y="3100122"/>
            <a:ext cx="1012469" cy="2272676"/>
          </a:xfrm>
          <a:custGeom>
            <a:avLst/>
            <a:gdLst/>
            <a:ahLst/>
            <a:cxnLst>
              <a:cxn ang="0">
                <a:pos x="wd2" y="hd2"/>
              </a:cxn>
              <a:cxn ang="5400000">
                <a:pos x="wd2" y="hd2"/>
              </a:cxn>
              <a:cxn ang="10800000">
                <a:pos x="wd2" y="hd2"/>
              </a:cxn>
              <a:cxn ang="16200000">
                <a:pos x="wd2" y="hd2"/>
              </a:cxn>
            </a:cxnLst>
            <a:rect l="0" t="0" r="r" b="b"/>
            <a:pathLst>
              <a:path w="16878" h="21600" extrusionOk="0">
                <a:moveTo>
                  <a:pt x="10821" y="21600"/>
                </a:moveTo>
                <a:cubicBezTo>
                  <a:pt x="21600" y="10179"/>
                  <a:pt x="17993" y="2979"/>
                  <a:pt x="0" y="0"/>
                </a:cubicBezTo>
              </a:path>
            </a:pathLst>
          </a:custGeom>
          <a:ln w="50800">
            <a:solidFill>
              <a:srgbClr val="000000"/>
            </a:solidFill>
            <a:miter/>
            <a:headEnd type="triangle"/>
          </a:ln>
        </p:spPr>
        <p:txBody>
          <a:bodyPr/>
          <a:lstStyle/>
          <a:p>
            <a:endParaRPr/>
          </a:p>
        </p:txBody>
      </p:sp>
      <p:sp>
        <p:nvSpPr>
          <p:cNvPr id="377" name="Connection Line"/>
          <p:cNvSpPr/>
          <p:nvPr/>
        </p:nvSpPr>
        <p:spPr>
          <a:xfrm>
            <a:off x="11533602" y="5594865"/>
            <a:ext cx="995467" cy="1243599"/>
          </a:xfrm>
          <a:custGeom>
            <a:avLst/>
            <a:gdLst>
              <a:gd name="connsiteX0" fmla="*/ 2891 w 17301"/>
              <a:gd name="connsiteY0" fmla="*/ 0 h 21875"/>
              <a:gd name="connsiteX1" fmla="*/ 0 w 17301"/>
              <a:gd name="connsiteY1" fmla="*/ 21875 h 21875"/>
              <a:gd name="connsiteX0" fmla="*/ 2891 w 17301"/>
              <a:gd name="connsiteY0" fmla="*/ 0 h 21899"/>
              <a:gd name="connsiteX1" fmla="*/ 0 w 17301"/>
              <a:gd name="connsiteY1" fmla="*/ 21875 h 21899"/>
              <a:gd name="connsiteX0" fmla="*/ 2891 w 17301"/>
              <a:gd name="connsiteY0" fmla="*/ 0 h 22174"/>
              <a:gd name="connsiteX1" fmla="*/ 0 w 17301"/>
              <a:gd name="connsiteY1" fmla="*/ 22150 h 22174"/>
              <a:gd name="connsiteX0" fmla="*/ 3783 w 17795"/>
              <a:gd name="connsiteY0" fmla="*/ 0 h 20531"/>
              <a:gd name="connsiteX1" fmla="*/ 0 w 17795"/>
              <a:gd name="connsiteY1" fmla="*/ 20502 h 20531"/>
            </a:gdLst>
            <a:ahLst/>
            <a:cxnLst>
              <a:cxn ang="0">
                <a:pos x="connsiteX0" y="connsiteY0"/>
              </a:cxn>
              <a:cxn ang="0">
                <a:pos x="connsiteX1" y="connsiteY1"/>
              </a:cxn>
            </a:cxnLst>
            <a:rect l="l" t="t" r="r" b="b"/>
            <a:pathLst>
              <a:path w="17795" h="20531" extrusionOk="0">
                <a:moveTo>
                  <a:pt x="3783" y="0"/>
                </a:moveTo>
                <a:cubicBezTo>
                  <a:pt x="24573" y="14384"/>
                  <a:pt x="21330" y="21035"/>
                  <a:pt x="0" y="20502"/>
                </a:cubicBezTo>
              </a:path>
            </a:pathLst>
          </a:custGeom>
          <a:ln w="38100">
            <a:solidFill>
              <a:srgbClr val="000000"/>
            </a:solidFill>
            <a:miter lim="400000"/>
            <a:tailEnd type="triangle"/>
          </a:ln>
        </p:spPr>
        <p:txBody>
          <a:bodyPr/>
          <a:lstStyle/>
          <a:p>
            <a:endParaRPr dirty="0"/>
          </a:p>
        </p:txBody>
      </p:sp>
      <p:pic>
        <p:nvPicPr>
          <p:cNvPr id="357" name="Untitled (3).png" descr="Untitled (3).png"/>
          <p:cNvPicPr>
            <a:picLocks noChangeAspect="1"/>
          </p:cNvPicPr>
          <p:nvPr/>
        </p:nvPicPr>
        <p:blipFill>
          <a:blip r:embed="rId2"/>
          <a:srcRect l="26935" t="24617" r="57795" b="34715"/>
          <a:stretch>
            <a:fillRect/>
          </a:stretch>
        </p:blipFill>
        <p:spPr>
          <a:xfrm>
            <a:off x="6248364" y="3952917"/>
            <a:ext cx="1528016" cy="2848854"/>
          </a:xfrm>
          <a:custGeom>
            <a:avLst/>
            <a:gdLst/>
            <a:ahLst/>
            <a:cxnLst>
              <a:cxn ang="0">
                <a:pos x="wd2" y="hd2"/>
              </a:cxn>
              <a:cxn ang="5400000">
                <a:pos x="wd2" y="hd2"/>
              </a:cxn>
              <a:cxn ang="10800000">
                <a:pos x="wd2" y="hd2"/>
              </a:cxn>
              <a:cxn ang="16200000">
                <a:pos x="wd2" y="hd2"/>
              </a:cxn>
            </a:cxnLst>
            <a:rect l="0" t="0" r="r" b="b"/>
            <a:pathLst>
              <a:path w="21136" h="21305" extrusionOk="0">
                <a:moveTo>
                  <a:pt x="6240" y="0"/>
                </a:moveTo>
                <a:cubicBezTo>
                  <a:pt x="3746" y="7"/>
                  <a:pt x="1235" y="110"/>
                  <a:pt x="726" y="303"/>
                </a:cubicBezTo>
                <a:cubicBezTo>
                  <a:pt x="-217" y="659"/>
                  <a:pt x="-242" y="1295"/>
                  <a:pt x="655" y="1911"/>
                </a:cubicBezTo>
                <a:cubicBezTo>
                  <a:pt x="1309" y="2359"/>
                  <a:pt x="1334" y="2661"/>
                  <a:pt x="1334" y="8769"/>
                </a:cubicBezTo>
                <a:cubicBezTo>
                  <a:pt x="1334" y="16101"/>
                  <a:pt x="1371" y="16208"/>
                  <a:pt x="3803" y="16804"/>
                </a:cubicBezTo>
                <a:cubicBezTo>
                  <a:pt x="5554" y="17233"/>
                  <a:pt x="6772" y="17262"/>
                  <a:pt x="8330" y="16910"/>
                </a:cubicBezTo>
                <a:cubicBezTo>
                  <a:pt x="8967" y="16767"/>
                  <a:pt x="9570" y="16698"/>
                  <a:pt x="9679" y="16757"/>
                </a:cubicBezTo>
                <a:cubicBezTo>
                  <a:pt x="9789" y="16816"/>
                  <a:pt x="9884" y="17396"/>
                  <a:pt x="9884" y="18049"/>
                </a:cubicBezTo>
                <a:cubicBezTo>
                  <a:pt x="9884" y="19233"/>
                  <a:pt x="10489" y="20260"/>
                  <a:pt x="11446" y="20689"/>
                </a:cubicBezTo>
                <a:cubicBezTo>
                  <a:pt x="11709" y="20807"/>
                  <a:pt x="12506" y="21017"/>
                  <a:pt x="13213" y="21154"/>
                </a:cubicBezTo>
                <a:cubicBezTo>
                  <a:pt x="15473" y="21593"/>
                  <a:pt x="18153" y="21042"/>
                  <a:pt x="19193" y="19930"/>
                </a:cubicBezTo>
                <a:cubicBezTo>
                  <a:pt x="19728" y="19357"/>
                  <a:pt x="19792" y="18617"/>
                  <a:pt x="19792" y="12820"/>
                </a:cubicBezTo>
                <a:cubicBezTo>
                  <a:pt x="19793" y="6581"/>
                  <a:pt x="19819" y="6331"/>
                  <a:pt x="20478" y="6009"/>
                </a:cubicBezTo>
                <a:cubicBezTo>
                  <a:pt x="21327" y="5595"/>
                  <a:pt x="21358" y="4963"/>
                  <a:pt x="20549" y="4568"/>
                </a:cubicBezTo>
                <a:cubicBezTo>
                  <a:pt x="20067" y="4332"/>
                  <a:pt x="19024" y="4259"/>
                  <a:pt x="15674" y="4218"/>
                </a:cubicBezTo>
                <a:lnTo>
                  <a:pt x="11423" y="4167"/>
                </a:lnTo>
                <a:lnTo>
                  <a:pt x="11320" y="3135"/>
                </a:lnTo>
                <a:cubicBezTo>
                  <a:pt x="11246" y="2379"/>
                  <a:pt x="11359" y="2041"/>
                  <a:pt x="11746" y="1868"/>
                </a:cubicBezTo>
                <a:cubicBezTo>
                  <a:pt x="12461" y="1548"/>
                  <a:pt x="12417" y="577"/>
                  <a:pt x="11675" y="273"/>
                </a:cubicBezTo>
                <a:cubicBezTo>
                  <a:pt x="11212" y="83"/>
                  <a:pt x="8734" y="-7"/>
                  <a:pt x="6240" y="0"/>
                </a:cubicBezTo>
                <a:close/>
              </a:path>
            </a:pathLst>
          </a:custGeom>
          <a:ln w="12700">
            <a:miter lim="400000"/>
          </a:ln>
        </p:spPr>
      </p:pic>
      <p:pic>
        <p:nvPicPr>
          <p:cNvPr id="358" name="Untitled (8).png" descr="Untitled (8).png"/>
          <p:cNvPicPr>
            <a:picLocks noChangeAspect="1"/>
          </p:cNvPicPr>
          <p:nvPr/>
        </p:nvPicPr>
        <p:blipFill>
          <a:blip r:embed="rId3"/>
          <a:srcRect l="29096" t="16037" r="28745" b="12031"/>
          <a:stretch>
            <a:fillRect/>
          </a:stretch>
        </p:blipFill>
        <p:spPr>
          <a:xfrm>
            <a:off x="1667713" y="3811029"/>
            <a:ext cx="1989169" cy="2375793"/>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359" name="Rounded Rectangle 87"/>
          <p:cNvSpPr/>
          <p:nvPr/>
        </p:nvSpPr>
        <p:spPr>
          <a:xfrm rot="16200000">
            <a:off x="6719194" y="5819410"/>
            <a:ext cx="1230708" cy="414913"/>
          </a:xfrm>
          <a:prstGeom prst="roundRect">
            <a:avLst>
              <a:gd name="adj" fmla="val 45056"/>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60" name="Rounded Rectangle 87"/>
          <p:cNvSpPr/>
          <p:nvPr/>
        </p:nvSpPr>
        <p:spPr>
          <a:xfrm rot="16200000">
            <a:off x="6067443" y="5276219"/>
            <a:ext cx="1230710" cy="414911"/>
          </a:xfrm>
          <a:prstGeom prst="roundRect">
            <a:avLst>
              <a:gd name="adj" fmla="val 45056"/>
            </a:avLst>
          </a:prstGeom>
          <a:solidFill>
            <a:srgbClr val="EA3423"/>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62" name="TextBox 90"/>
          <p:cNvSpPr txBox="1"/>
          <p:nvPr/>
        </p:nvSpPr>
        <p:spPr>
          <a:xfrm>
            <a:off x="1276681" y="2680881"/>
            <a:ext cx="7224527" cy="1567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rPr sz="3200" dirty="0"/>
              <a:t>Fluorescence- and plate- based methods</a:t>
            </a:r>
          </a:p>
        </p:txBody>
      </p:sp>
      <p:pic>
        <p:nvPicPr>
          <p:cNvPr id="363" name="Untitled (8).png" descr="Untitled (8).png"/>
          <p:cNvPicPr>
            <a:picLocks noChangeAspect="1"/>
          </p:cNvPicPr>
          <p:nvPr/>
        </p:nvPicPr>
        <p:blipFill>
          <a:blip r:embed="rId3"/>
          <a:srcRect l="29096" t="16037" r="28745" b="12031"/>
          <a:stretch>
            <a:fillRect/>
          </a:stretch>
        </p:blipFill>
        <p:spPr>
          <a:xfrm>
            <a:off x="3958039" y="3811186"/>
            <a:ext cx="1989169" cy="2375793"/>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364" name="TextBox 90"/>
          <p:cNvSpPr txBox="1"/>
          <p:nvPr/>
        </p:nvSpPr>
        <p:spPr>
          <a:xfrm>
            <a:off x="2030158" y="6353840"/>
            <a:ext cx="1224778" cy="5898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rPr sz="3200" dirty="0"/>
              <a:t>37C</a:t>
            </a:r>
            <a:r>
              <a:rPr lang="en-US" sz="3200" dirty="0">
                <a:latin typeface="+mn-lt"/>
              </a:rPr>
              <a:t>º</a:t>
            </a:r>
            <a:endParaRPr sz="3200" dirty="0"/>
          </a:p>
        </p:txBody>
      </p:sp>
      <p:sp>
        <p:nvSpPr>
          <p:cNvPr id="365" name="TextBox 90"/>
          <p:cNvSpPr txBox="1"/>
          <p:nvPr/>
        </p:nvSpPr>
        <p:spPr>
          <a:xfrm>
            <a:off x="4340235" y="6353840"/>
            <a:ext cx="1224778" cy="5898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rPr sz="3200" dirty="0"/>
              <a:t>12C</a:t>
            </a:r>
            <a:r>
              <a:rPr lang="en-US" sz="3200" dirty="0">
                <a:latin typeface="+mn-lt"/>
              </a:rPr>
              <a:t>º</a:t>
            </a:r>
            <a:endParaRPr sz="3200" dirty="0"/>
          </a:p>
        </p:txBody>
      </p:sp>
      <p:sp>
        <p:nvSpPr>
          <p:cNvPr id="366" name="Rounded Rectangle 87"/>
          <p:cNvSpPr/>
          <p:nvPr/>
        </p:nvSpPr>
        <p:spPr>
          <a:xfrm rot="16200000">
            <a:off x="1566404" y="4121114"/>
            <a:ext cx="2199951" cy="1978343"/>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EA3423">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67" name="Rounded Rectangle 87"/>
          <p:cNvSpPr/>
          <p:nvPr/>
        </p:nvSpPr>
        <p:spPr>
          <a:xfrm rot="16200000">
            <a:off x="3847235" y="4121114"/>
            <a:ext cx="2199951" cy="1978343"/>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7EAB55">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69" name="Circle"/>
          <p:cNvSpPr/>
          <p:nvPr/>
        </p:nvSpPr>
        <p:spPr>
          <a:xfrm>
            <a:off x="7085915" y="5782000"/>
            <a:ext cx="497266" cy="489734"/>
          </a:xfrm>
          <a:prstGeom prst="ellipse">
            <a:avLst/>
          </a:prstGeom>
          <a:ln w="25400">
            <a:solidFill>
              <a:srgbClr val="000000"/>
            </a:solidFill>
            <a:miter/>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70" name="Circle"/>
          <p:cNvSpPr/>
          <p:nvPr/>
        </p:nvSpPr>
        <p:spPr>
          <a:xfrm>
            <a:off x="8781224" y="1058493"/>
            <a:ext cx="7317758" cy="7317045"/>
          </a:xfrm>
          <a:prstGeom prst="ellipse">
            <a:avLst/>
          </a:prstGeom>
          <a:ln w="25400">
            <a:solidFill>
              <a:srgbClr val="000000"/>
            </a:solidFill>
            <a:miter/>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71" name="Line"/>
          <p:cNvSpPr/>
          <p:nvPr/>
        </p:nvSpPr>
        <p:spPr>
          <a:xfrm flipV="1">
            <a:off x="7150233" y="2854974"/>
            <a:ext cx="2142898" cy="3012381"/>
          </a:xfrm>
          <a:prstGeom prst="line">
            <a:avLst/>
          </a:prstGeom>
          <a:ln w="25400">
            <a:solidFill>
              <a:srgbClr val="000000"/>
            </a:solidFill>
            <a:miter lim="400000"/>
          </a:ln>
        </p:spPr>
        <p:txBody>
          <a:bodyPr lIns="50800" tIns="50800" rIns="50800" bIns="50800" anchor="ctr"/>
          <a:lstStyle/>
          <a:p>
            <a:endParaRPr/>
          </a:p>
        </p:txBody>
      </p:sp>
      <p:sp>
        <p:nvSpPr>
          <p:cNvPr id="372" name="Line"/>
          <p:cNvSpPr/>
          <p:nvPr/>
        </p:nvSpPr>
        <p:spPr>
          <a:xfrm>
            <a:off x="7245679" y="6256245"/>
            <a:ext cx="3427544" cy="1660850"/>
          </a:xfrm>
          <a:prstGeom prst="line">
            <a:avLst/>
          </a:prstGeom>
          <a:ln w="25400">
            <a:solidFill>
              <a:srgbClr val="000000"/>
            </a:solidFill>
            <a:miter lim="400000"/>
          </a:ln>
        </p:spPr>
        <p:txBody>
          <a:bodyPr lIns="50800" tIns="50800" rIns="50800" bIns="50800" anchor="ctr"/>
          <a:lstStyle/>
          <a:p>
            <a:endParaRPr/>
          </a:p>
        </p:txBody>
      </p:sp>
      <p:sp>
        <p:nvSpPr>
          <p:cNvPr id="378" name="Connection Line"/>
          <p:cNvSpPr/>
          <p:nvPr/>
        </p:nvSpPr>
        <p:spPr>
          <a:xfrm>
            <a:off x="11635929" y="5602656"/>
            <a:ext cx="524439" cy="691156"/>
          </a:xfrm>
          <a:custGeom>
            <a:avLst/>
            <a:gdLst/>
            <a:ahLst/>
            <a:cxnLst>
              <a:cxn ang="0">
                <a:pos x="wd2" y="hd2"/>
              </a:cxn>
              <a:cxn ang="5400000">
                <a:pos x="wd2" y="hd2"/>
              </a:cxn>
              <a:cxn ang="10800000">
                <a:pos x="wd2" y="hd2"/>
              </a:cxn>
              <a:cxn ang="16200000">
                <a:pos x="wd2" y="hd2"/>
              </a:cxn>
            </a:cxnLst>
            <a:rect l="0" t="0" r="r" b="b"/>
            <a:pathLst>
              <a:path w="16285" h="21600" extrusionOk="0">
                <a:moveTo>
                  <a:pt x="4366" y="0"/>
                </a:moveTo>
                <a:cubicBezTo>
                  <a:pt x="21600" y="13556"/>
                  <a:pt x="20145" y="20756"/>
                  <a:pt x="0" y="21600"/>
                </a:cubicBezTo>
              </a:path>
            </a:pathLst>
          </a:custGeom>
          <a:ln w="38100" cap="flat">
            <a:solidFill>
              <a:srgbClr val="000000"/>
            </a:solidFill>
            <a:miter lim="400000"/>
            <a:tailEnd type="none" len="sm"/>
          </a:ln>
        </p:spPr>
        <p:txBody>
          <a:bodyPr/>
          <a:lstStyle/>
          <a:p>
            <a:endParaRPr/>
          </a:p>
        </p:txBody>
      </p:sp>
      <p:cxnSp>
        <p:nvCxnSpPr>
          <p:cNvPr id="4" name="Straight Connector 3">
            <a:extLst>
              <a:ext uri="{FF2B5EF4-FFF2-40B4-BE49-F238E27FC236}">
                <a16:creationId xmlns:a16="http://schemas.microsoft.com/office/drawing/2014/main" id="{2C5AA78A-EE53-BFA2-8937-BBFFE2C553D9}"/>
              </a:ext>
            </a:extLst>
          </p:cNvPr>
          <p:cNvCxnSpPr/>
          <p:nvPr/>
        </p:nvCxnSpPr>
        <p:spPr>
          <a:xfrm>
            <a:off x="11624945" y="6150929"/>
            <a:ext cx="0" cy="290479"/>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0A6C53A3-5C83-E97A-0DCD-2D7490A1E0C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323487">
            <a:off x="10042564" y="2424209"/>
            <a:ext cx="2344686" cy="1613463"/>
          </a:xfrm>
          <a:prstGeom prst="rect">
            <a:avLst/>
          </a:prstGeom>
        </p:spPr>
      </p:pic>
      <p:sp>
        <p:nvSpPr>
          <p:cNvPr id="7" name="TextBox 110">
            <a:extLst>
              <a:ext uri="{FF2B5EF4-FFF2-40B4-BE49-F238E27FC236}">
                <a16:creationId xmlns:a16="http://schemas.microsoft.com/office/drawing/2014/main" id="{F3956657-710A-8EC7-3490-0E63451E10D0}"/>
              </a:ext>
            </a:extLst>
          </p:cNvPr>
          <p:cNvSpPr txBox="1"/>
          <p:nvPr/>
        </p:nvSpPr>
        <p:spPr>
          <a:xfrm>
            <a:off x="10901742" y="1661442"/>
            <a:ext cx="1353278" cy="815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rPr lang="en-US" sz="3200" i="0" dirty="0"/>
              <a:t>Maltose</a:t>
            </a:r>
            <a:endParaRPr sz="3200" i="0" dirty="0"/>
          </a:p>
        </p:txBody>
      </p:sp>
      <p:pic>
        <p:nvPicPr>
          <p:cNvPr id="9" name="Picture 8">
            <a:extLst>
              <a:ext uri="{FF2B5EF4-FFF2-40B4-BE49-F238E27FC236}">
                <a16:creationId xmlns:a16="http://schemas.microsoft.com/office/drawing/2014/main" id="{CE6F6659-6472-7C64-A8FB-49AD3D1B4C12}"/>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423097" y="2295192"/>
            <a:ext cx="971986" cy="1806407"/>
          </a:xfrm>
          <a:prstGeom prst="rect">
            <a:avLst/>
          </a:prstGeom>
        </p:spPr>
      </p:pic>
      <p:sp>
        <p:nvSpPr>
          <p:cNvPr id="10" name="TextBox 110">
            <a:extLst>
              <a:ext uri="{FF2B5EF4-FFF2-40B4-BE49-F238E27FC236}">
                <a16:creationId xmlns:a16="http://schemas.microsoft.com/office/drawing/2014/main" id="{163E6154-33EB-93DB-CD2E-FAE756834BF7}"/>
              </a:ext>
            </a:extLst>
          </p:cNvPr>
          <p:cNvSpPr txBox="1"/>
          <p:nvPr/>
        </p:nvSpPr>
        <p:spPr>
          <a:xfrm>
            <a:off x="13464058" y="1661442"/>
            <a:ext cx="971986" cy="5777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rPr lang="en-US" sz="3200" i="0" dirty="0"/>
              <a:t>4HB</a:t>
            </a:r>
            <a:endParaRPr sz="3200" i="0" dirty="0"/>
          </a:p>
        </p:txBody>
      </p:sp>
      <p:pic>
        <p:nvPicPr>
          <p:cNvPr id="12" name="Picture 11">
            <a:extLst>
              <a:ext uri="{FF2B5EF4-FFF2-40B4-BE49-F238E27FC236}">
                <a16:creationId xmlns:a16="http://schemas.microsoft.com/office/drawing/2014/main" id="{DC500936-7155-9D5A-8BB7-ABA1BD77F0E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690955" y="4834739"/>
            <a:ext cx="932630" cy="653911"/>
          </a:xfrm>
          <a:prstGeom prst="rect">
            <a:avLst/>
          </a:prstGeom>
        </p:spPr>
      </p:pic>
      <p:pic>
        <p:nvPicPr>
          <p:cNvPr id="13" name="Picture 12">
            <a:extLst>
              <a:ext uri="{FF2B5EF4-FFF2-40B4-BE49-F238E27FC236}">
                <a16:creationId xmlns:a16="http://schemas.microsoft.com/office/drawing/2014/main" id="{230392AD-B3FC-2178-8DC4-6E622CF0B9A6}"/>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66946" y="4834739"/>
            <a:ext cx="932630" cy="653911"/>
          </a:xfrm>
          <a:prstGeom prst="rect">
            <a:avLst/>
          </a:prstGeom>
        </p:spPr>
      </p:pic>
      <p:sp>
        <p:nvSpPr>
          <p:cNvPr id="6" name="TextBox 110">
            <a:extLst>
              <a:ext uri="{FF2B5EF4-FFF2-40B4-BE49-F238E27FC236}">
                <a16:creationId xmlns:a16="http://schemas.microsoft.com/office/drawing/2014/main" id="{8660AD6A-48A8-2021-2D02-7D189EE45DDE}"/>
              </a:ext>
            </a:extLst>
          </p:cNvPr>
          <p:cNvSpPr txBox="1"/>
          <p:nvPr/>
        </p:nvSpPr>
        <p:spPr>
          <a:xfrm>
            <a:off x="12042999" y="4220534"/>
            <a:ext cx="1353278" cy="518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rPr lang="en-US" sz="3200" i="0" dirty="0"/>
              <a:t>Acetate</a:t>
            </a:r>
            <a:endParaRPr sz="3200" i="0" dirty="0"/>
          </a:p>
        </p:txBody>
      </p:sp>
    </p:spTree>
    <p:extLst>
      <p:ext uri="{BB962C8B-B14F-4D97-AF65-F5344CB8AC3E}">
        <p14:creationId xmlns:p14="http://schemas.microsoft.com/office/powerpoint/2010/main" val="38320728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Rounded Rectangle 86"/>
          <p:cNvSpPr/>
          <p:nvPr/>
        </p:nvSpPr>
        <p:spPr>
          <a:xfrm rot="19363945">
            <a:off x="7072638" y="6065795"/>
            <a:ext cx="1257274" cy="443261"/>
          </a:xfrm>
          <a:prstGeom prst="roundRect">
            <a:avLst>
              <a:gd name="adj" fmla="val 43085"/>
            </a:avLst>
          </a:prstGeom>
          <a:solidFill>
            <a:srgbClr val="FF0000"/>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45" name="Rounded Rectangle 87"/>
          <p:cNvSpPr/>
          <p:nvPr/>
        </p:nvSpPr>
        <p:spPr>
          <a:xfrm rot="13210624">
            <a:off x="10030528" y="5988329"/>
            <a:ext cx="1158197" cy="415284"/>
          </a:xfrm>
          <a:prstGeom prst="roundRect">
            <a:avLst>
              <a:gd name="adj" fmla="val 42364"/>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47" name="TextBox 108"/>
          <p:cNvSpPr txBox="1"/>
          <p:nvPr/>
        </p:nvSpPr>
        <p:spPr>
          <a:xfrm>
            <a:off x="9557101" y="6886847"/>
            <a:ext cx="2105052" cy="410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t>P. fluorescens</a:t>
            </a:r>
          </a:p>
        </p:txBody>
      </p:sp>
      <p:sp>
        <p:nvSpPr>
          <p:cNvPr id="348" name="TextBox 110"/>
          <p:cNvSpPr txBox="1"/>
          <p:nvPr/>
        </p:nvSpPr>
        <p:spPr>
          <a:xfrm>
            <a:off x="7278830" y="6886847"/>
            <a:ext cx="930504" cy="410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rPr dirty="0"/>
              <a:t>E. coli</a:t>
            </a:r>
          </a:p>
        </p:txBody>
      </p:sp>
      <p:sp>
        <p:nvSpPr>
          <p:cNvPr id="374" name="Curved Connector 89"/>
          <p:cNvSpPr/>
          <p:nvPr/>
        </p:nvSpPr>
        <p:spPr>
          <a:xfrm>
            <a:off x="8569535" y="6051404"/>
            <a:ext cx="1370158" cy="50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50800">
            <a:solidFill>
              <a:srgbClr val="000000"/>
            </a:solidFill>
            <a:miter/>
            <a:tailEnd type="triangle"/>
          </a:ln>
        </p:spPr>
        <p:txBody>
          <a:bodyPr/>
          <a:lstStyle/>
          <a:p>
            <a:endParaRPr/>
          </a:p>
        </p:txBody>
      </p:sp>
      <p:sp>
        <p:nvSpPr>
          <p:cNvPr id="375" name="Connection Line"/>
          <p:cNvSpPr/>
          <p:nvPr/>
        </p:nvSpPr>
        <p:spPr>
          <a:xfrm>
            <a:off x="7216109" y="4740562"/>
            <a:ext cx="704603" cy="1205924"/>
          </a:xfrm>
          <a:custGeom>
            <a:avLst/>
            <a:gdLst/>
            <a:ahLst/>
            <a:cxnLst>
              <a:cxn ang="0">
                <a:pos x="wd2" y="hd2"/>
              </a:cxn>
              <a:cxn ang="5400000">
                <a:pos x="wd2" y="hd2"/>
              </a:cxn>
              <a:cxn ang="10800000">
                <a:pos x="wd2" y="hd2"/>
              </a:cxn>
              <a:cxn ang="16200000">
                <a:pos x="wd2" y="hd2"/>
              </a:cxn>
            </a:cxnLst>
            <a:rect l="0" t="0" r="r" b="b"/>
            <a:pathLst>
              <a:path w="16878" h="21600" extrusionOk="0">
                <a:moveTo>
                  <a:pt x="6057" y="21600"/>
                </a:moveTo>
                <a:cubicBezTo>
                  <a:pt x="-4722" y="10179"/>
                  <a:pt x="-1115" y="2979"/>
                  <a:pt x="16878" y="0"/>
                </a:cubicBezTo>
              </a:path>
            </a:pathLst>
          </a:custGeom>
          <a:ln w="50800">
            <a:solidFill>
              <a:srgbClr val="000000"/>
            </a:solidFill>
            <a:miter/>
            <a:headEnd type="triangle"/>
          </a:ln>
        </p:spPr>
        <p:txBody>
          <a:bodyPr/>
          <a:lstStyle/>
          <a:p>
            <a:endParaRPr/>
          </a:p>
        </p:txBody>
      </p:sp>
      <p:sp>
        <p:nvSpPr>
          <p:cNvPr id="376" name="Connection Line"/>
          <p:cNvSpPr/>
          <p:nvPr/>
        </p:nvSpPr>
        <p:spPr>
          <a:xfrm>
            <a:off x="10585142" y="4740563"/>
            <a:ext cx="704604" cy="1205924"/>
          </a:xfrm>
          <a:custGeom>
            <a:avLst/>
            <a:gdLst/>
            <a:ahLst/>
            <a:cxnLst>
              <a:cxn ang="0">
                <a:pos x="wd2" y="hd2"/>
              </a:cxn>
              <a:cxn ang="5400000">
                <a:pos x="wd2" y="hd2"/>
              </a:cxn>
              <a:cxn ang="10800000">
                <a:pos x="wd2" y="hd2"/>
              </a:cxn>
              <a:cxn ang="16200000">
                <a:pos x="wd2" y="hd2"/>
              </a:cxn>
            </a:cxnLst>
            <a:rect l="0" t="0" r="r" b="b"/>
            <a:pathLst>
              <a:path w="16878" h="21600" extrusionOk="0">
                <a:moveTo>
                  <a:pt x="10821" y="21600"/>
                </a:moveTo>
                <a:cubicBezTo>
                  <a:pt x="21600" y="10179"/>
                  <a:pt x="17993" y="2979"/>
                  <a:pt x="0" y="0"/>
                </a:cubicBezTo>
              </a:path>
            </a:pathLst>
          </a:custGeom>
          <a:ln w="50800">
            <a:solidFill>
              <a:srgbClr val="000000"/>
            </a:solidFill>
            <a:miter/>
            <a:headEnd type="triangle"/>
          </a:ln>
        </p:spPr>
        <p:txBody>
          <a:bodyPr/>
          <a:lstStyle/>
          <a:p>
            <a:endParaRPr/>
          </a:p>
        </p:txBody>
      </p:sp>
      <p:sp>
        <p:nvSpPr>
          <p:cNvPr id="377" name="Connection Line"/>
          <p:cNvSpPr/>
          <p:nvPr/>
        </p:nvSpPr>
        <p:spPr>
          <a:xfrm>
            <a:off x="8431123" y="6051404"/>
            <a:ext cx="692772" cy="865454"/>
          </a:xfrm>
          <a:custGeom>
            <a:avLst/>
            <a:gdLst>
              <a:gd name="connsiteX0" fmla="*/ 2891 w 17301"/>
              <a:gd name="connsiteY0" fmla="*/ 0 h 21875"/>
              <a:gd name="connsiteX1" fmla="*/ 0 w 17301"/>
              <a:gd name="connsiteY1" fmla="*/ 21875 h 21875"/>
              <a:gd name="connsiteX0" fmla="*/ 2891 w 17301"/>
              <a:gd name="connsiteY0" fmla="*/ 0 h 21899"/>
              <a:gd name="connsiteX1" fmla="*/ 0 w 17301"/>
              <a:gd name="connsiteY1" fmla="*/ 21875 h 21899"/>
              <a:gd name="connsiteX0" fmla="*/ 2891 w 17301"/>
              <a:gd name="connsiteY0" fmla="*/ 0 h 22174"/>
              <a:gd name="connsiteX1" fmla="*/ 0 w 17301"/>
              <a:gd name="connsiteY1" fmla="*/ 22150 h 22174"/>
              <a:gd name="connsiteX0" fmla="*/ 3783 w 17795"/>
              <a:gd name="connsiteY0" fmla="*/ 0 h 20531"/>
              <a:gd name="connsiteX1" fmla="*/ 0 w 17795"/>
              <a:gd name="connsiteY1" fmla="*/ 20502 h 20531"/>
            </a:gdLst>
            <a:ahLst/>
            <a:cxnLst>
              <a:cxn ang="0">
                <a:pos x="connsiteX0" y="connsiteY0"/>
              </a:cxn>
              <a:cxn ang="0">
                <a:pos x="connsiteX1" y="connsiteY1"/>
              </a:cxn>
            </a:cxnLst>
            <a:rect l="l" t="t" r="r" b="b"/>
            <a:pathLst>
              <a:path w="17795" h="20531" extrusionOk="0">
                <a:moveTo>
                  <a:pt x="3783" y="0"/>
                </a:moveTo>
                <a:cubicBezTo>
                  <a:pt x="24573" y="14384"/>
                  <a:pt x="21330" y="21035"/>
                  <a:pt x="0" y="20502"/>
                </a:cubicBezTo>
              </a:path>
            </a:pathLst>
          </a:custGeom>
          <a:ln w="38100">
            <a:solidFill>
              <a:srgbClr val="000000"/>
            </a:solidFill>
            <a:miter lim="400000"/>
            <a:tailEnd type="triangle"/>
          </a:ln>
        </p:spPr>
        <p:txBody>
          <a:bodyPr/>
          <a:lstStyle/>
          <a:p>
            <a:endParaRPr dirty="0"/>
          </a:p>
        </p:txBody>
      </p:sp>
      <p:pic>
        <p:nvPicPr>
          <p:cNvPr id="357" name="Untitled (3).png" descr="Untitled (3).png"/>
          <p:cNvPicPr>
            <a:picLocks noChangeAspect="1"/>
          </p:cNvPicPr>
          <p:nvPr/>
        </p:nvPicPr>
        <p:blipFill>
          <a:blip r:embed="rId2"/>
          <a:srcRect l="26935" t="24617" r="57795" b="34715"/>
          <a:stretch>
            <a:fillRect/>
          </a:stretch>
        </p:blipFill>
        <p:spPr>
          <a:xfrm>
            <a:off x="4855511" y="5297717"/>
            <a:ext cx="1063387" cy="1982594"/>
          </a:xfrm>
          <a:custGeom>
            <a:avLst/>
            <a:gdLst/>
            <a:ahLst/>
            <a:cxnLst>
              <a:cxn ang="0">
                <a:pos x="wd2" y="hd2"/>
              </a:cxn>
              <a:cxn ang="5400000">
                <a:pos x="wd2" y="hd2"/>
              </a:cxn>
              <a:cxn ang="10800000">
                <a:pos x="wd2" y="hd2"/>
              </a:cxn>
              <a:cxn ang="16200000">
                <a:pos x="wd2" y="hd2"/>
              </a:cxn>
            </a:cxnLst>
            <a:rect l="0" t="0" r="r" b="b"/>
            <a:pathLst>
              <a:path w="21136" h="21305" extrusionOk="0">
                <a:moveTo>
                  <a:pt x="6240" y="0"/>
                </a:moveTo>
                <a:cubicBezTo>
                  <a:pt x="3746" y="7"/>
                  <a:pt x="1235" y="110"/>
                  <a:pt x="726" y="303"/>
                </a:cubicBezTo>
                <a:cubicBezTo>
                  <a:pt x="-217" y="659"/>
                  <a:pt x="-242" y="1295"/>
                  <a:pt x="655" y="1911"/>
                </a:cubicBezTo>
                <a:cubicBezTo>
                  <a:pt x="1309" y="2359"/>
                  <a:pt x="1334" y="2661"/>
                  <a:pt x="1334" y="8769"/>
                </a:cubicBezTo>
                <a:cubicBezTo>
                  <a:pt x="1334" y="16101"/>
                  <a:pt x="1371" y="16208"/>
                  <a:pt x="3803" y="16804"/>
                </a:cubicBezTo>
                <a:cubicBezTo>
                  <a:pt x="5554" y="17233"/>
                  <a:pt x="6772" y="17262"/>
                  <a:pt x="8330" y="16910"/>
                </a:cubicBezTo>
                <a:cubicBezTo>
                  <a:pt x="8967" y="16767"/>
                  <a:pt x="9570" y="16698"/>
                  <a:pt x="9679" y="16757"/>
                </a:cubicBezTo>
                <a:cubicBezTo>
                  <a:pt x="9789" y="16816"/>
                  <a:pt x="9884" y="17396"/>
                  <a:pt x="9884" y="18049"/>
                </a:cubicBezTo>
                <a:cubicBezTo>
                  <a:pt x="9884" y="19233"/>
                  <a:pt x="10489" y="20260"/>
                  <a:pt x="11446" y="20689"/>
                </a:cubicBezTo>
                <a:cubicBezTo>
                  <a:pt x="11709" y="20807"/>
                  <a:pt x="12506" y="21017"/>
                  <a:pt x="13213" y="21154"/>
                </a:cubicBezTo>
                <a:cubicBezTo>
                  <a:pt x="15473" y="21593"/>
                  <a:pt x="18153" y="21042"/>
                  <a:pt x="19193" y="19930"/>
                </a:cubicBezTo>
                <a:cubicBezTo>
                  <a:pt x="19728" y="19357"/>
                  <a:pt x="19792" y="18617"/>
                  <a:pt x="19792" y="12820"/>
                </a:cubicBezTo>
                <a:cubicBezTo>
                  <a:pt x="19793" y="6581"/>
                  <a:pt x="19819" y="6331"/>
                  <a:pt x="20478" y="6009"/>
                </a:cubicBezTo>
                <a:cubicBezTo>
                  <a:pt x="21327" y="5595"/>
                  <a:pt x="21358" y="4963"/>
                  <a:pt x="20549" y="4568"/>
                </a:cubicBezTo>
                <a:cubicBezTo>
                  <a:pt x="20067" y="4332"/>
                  <a:pt x="19024" y="4259"/>
                  <a:pt x="15674" y="4218"/>
                </a:cubicBezTo>
                <a:lnTo>
                  <a:pt x="11423" y="4167"/>
                </a:lnTo>
                <a:lnTo>
                  <a:pt x="11320" y="3135"/>
                </a:lnTo>
                <a:cubicBezTo>
                  <a:pt x="11246" y="2379"/>
                  <a:pt x="11359" y="2041"/>
                  <a:pt x="11746" y="1868"/>
                </a:cubicBezTo>
                <a:cubicBezTo>
                  <a:pt x="12461" y="1548"/>
                  <a:pt x="12417" y="577"/>
                  <a:pt x="11675" y="273"/>
                </a:cubicBezTo>
                <a:cubicBezTo>
                  <a:pt x="11212" y="83"/>
                  <a:pt x="8734" y="-7"/>
                  <a:pt x="6240" y="0"/>
                </a:cubicBezTo>
                <a:close/>
              </a:path>
            </a:pathLst>
          </a:custGeom>
          <a:ln w="12700">
            <a:miter lim="400000"/>
          </a:ln>
        </p:spPr>
      </p:pic>
      <p:pic>
        <p:nvPicPr>
          <p:cNvPr id="358" name="Untitled (8).png" descr="Untitled (8).png"/>
          <p:cNvPicPr>
            <a:picLocks noChangeAspect="1"/>
          </p:cNvPicPr>
          <p:nvPr/>
        </p:nvPicPr>
        <p:blipFill>
          <a:blip r:embed="rId3"/>
          <a:srcRect l="29096" t="16037" r="28745" b="12031"/>
          <a:stretch>
            <a:fillRect/>
          </a:stretch>
        </p:blipFill>
        <p:spPr>
          <a:xfrm>
            <a:off x="1667713" y="5198974"/>
            <a:ext cx="1384316"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359" name="Rounded Rectangle 87"/>
          <p:cNvSpPr/>
          <p:nvPr/>
        </p:nvSpPr>
        <p:spPr>
          <a:xfrm rot="16200000">
            <a:off x="5183174" y="6596660"/>
            <a:ext cx="856483" cy="288749"/>
          </a:xfrm>
          <a:prstGeom prst="roundRect">
            <a:avLst>
              <a:gd name="adj" fmla="val 45056"/>
            </a:avLst>
          </a:prstGeom>
          <a:solidFill>
            <a:srgbClr val="70AD47"/>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60" name="Rounded Rectangle 87"/>
          <p:cNvSpPr/>
          <p:nvPr/>
        </p:nvSpPr>
        <p:spPr>
          <a:xfrm rot="16200000">
            <a:off x="4729603" y="6218639"/>
            <a:ext cx="856484" cy="288748"/>
          </a:xfrm>
          <a:prstGeom prst="roundRect">
            <a:avLst>
              <a:gd name="adj" fmla="val 45056"/>
            </a:avLst>
          </a:prstGeom>
          <a:solidFill>
            <a:srgbClr val="EA3423"/>
          </a:solidFill>
          <a:ln w="12700">
            <a:solidFill>
              <a:srgbClr val="000000"/>
            </a:solidFill>
            <a:miter/>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61" name="A two-member community consisting of P. Fluorescens and E. coli was chosen as an experimentally convenient system for several reasons. The genomes of each organism have been extensively studied. We developed two methods to accurately disentangle the comp"/>
          <p:cNvSpPr txBox="1"/>
          <p:nvPr/>
        </p:nvSpPr>
        <p:spPr>
          <a:xfrm>
            <a:off x="1713641" y="9008285"/>
            <a:ext cx="9587996" cy="3647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rPr dirty="0"/>
              <a:t>A two-member community consisting of </a:t>
            </a:r>
            <a:r>
              <a:rPr i="1" dirty="0"/>
              <a:t>P. Fluorescens</a:t>
            </a:r>
            <a:r>
              <a:rPr dirty="0"/>
              <a:t> and </a:t>
            </a:r>
            <a:r>
              <a:rPr i="1" dirty="0"/>
              <a:t>E. coli </a:t>
            </a:r>
            <a:r>
              <a:rPr dirty="0"/>
              <a:t>was chosen as an experimentally convenient system for several reasons. The genomes of each organism have been extensively studied. We developed two methods to accurately disentangle the composition of a liquid coculture. Finally, our research discovered significant unidirectional cross feeding from </a:t>
            </a:r>
            <a:r>
              <a:rPr i="1" dirty="0"/>
              <a:t>E. coli</a:t>
            </a:r>
            <a:r>
              <a:rPr dirty="0"/>
              <a:t> to </a:t>
            </a:r>
            <a:r>
              <a:rPr i="1" dirty="0"/>
              <a:t>P. fluorescens</a:t>
            </a:r>
            <a:r>
              <a:rPr dirty="0"/>
              <a:t> that led to interesting competitive dynamics depending on initial carbon source and organism ratio. These qualities led </a:t>
            </a:r>
            <a:r>
              <a:rPr i="1" dirty="0"/>
              <a:t>E. coli</a:t>
            </a:r>
            <a:r>
              <a:rPr dirty="0"/>
              <a:t> and </a:t>
            </a:r>
            <a:r>
              <a:rPr i="1" dirty="0"/>
              <a:t>P. fluorescens</a:t>
            </a:r>
            <a:r>
              <a:rPr dirty="0"/>
              <a:t> to be an excellent model to showcase our novel community model. </a:t>
            </a:r>
          </a:p>
        </p:txBody>
      </p:sp>
      <p:sp>
        <p:nvSpPr>
          <p:cNvPr id="362" name="TextBox 90"/>
          <p:cNvSpPr txBox="1"/>
          <p:nvPr/>
        </p:nvSpPr>
        <p:spPr>
          <a:xfrm>
            <a:off x="2295500" y="4373721"/>
            <a:ext cx="3693189" cy="1090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Fluorescence- and plate- based methods</a:t>
            </a:r>
          </a:p>
        </p:txBody>
      </p:sp>
      <p:pic>
        <p:nvPicPr>
          <p:cNvPr id="363" name="Untitled (8).png" descr="Untitled (8).png"/>
          <p:cNvPicPr>
            <a:picLocks noChangeAspect="1"/>
          </p:cNvPicPr>
          <p:nvPr/>
        </p:nvPicPr>
        <p:blipFill>
          <a:blip r:embed="rId3"/>
          <a:srcRect l="29096" t="16037" r="28745" b="12031"/>
          <a:stretch>
            <a:fillRect/>
          </a:stretch>
        </p:blipFill>
        <p:spPr>
          <a:xfrm>
            <a:off x="3261612" y="5199083"/>
            <a:ext cx="1384316" cy="1653378"/>
          </a:xfrm>
          <a:custGeom>
            <a:avLst/>
            <a:gdLst/>
            <a:ahLst/>
            <a:cxnLst>
              <a:cxn ang="0">
                <a:pos x="wd2" y="hd2"/>
              </a:cxn>
              <a:cxn ang="5400000">
                <a:pos x="wd2" y="hd2"/>
              </a:cxn>
              <a:cxn ang="10800000">
                <a:pos x="wd2" y="hd2"/>
              </a:cxn>
              <a:cxn ang="16200000">
                <a:pos x="wd2" y="hd2"/>
              </a:cxn>
            </a:cxnLst>
            <a:rect l="0" t="0" r="r" b="b"/>
            <a:pathLst>
              <a:path w="21563" h="21566" extrusionOk="0">
                <a:moveTo>
                  <a:pt x="10763" y="0"/>
                </a:moveTo>
                <a:cubicBezTo>
                  <a:pt x="8568" y="0"/>
                  <a:pt x="6755" y="251"/>
                  <a:pt x="4977" y="797"/>
                </a:cubicBezTo>
                <a:cubicBezTo>
                  <a:pt x="2352" y="1604"/>
                  <a:pt x="595" y="2895"/>
                  <a:pt x="99" y="4385"/>
                </a:cubicBezTo>
                <a:cubicBezTo>
                  <a:pt x="17" y="4630"/>
                  <a:pt x="0" y="5750"/>
                  <a:pt x="0" y="10809"/>
                </a:cubicBezTo>
                <a:cubicBezTo>
                  <a:pt x="0" y="17562"/>
                  <a:pt x="-22" y="17170"/>
                  <a:pt x="439" y="17901"/>
                </a:cubicBezTo>
                <a:cubicBezTo>
                  <a:pt x="1693" y="19887"/>
                  <a:pt x="5362" y="21348"/>
                  <a:pt x="9588" y="21545"/>
                </a:cubicBezTo>
                <a:cubicBezTo>
                  <a:pt x="10772" y="21600"/>
                  <a:pt x="12771" y="21540"/>
                  <a:pt x="13495" y="21426"/>
                </a:cubicBezTo>
                <a:cubicBezTo>
                  <a:pt x="15437" y="21120"/>
                  <a:pt x="16581" y="20829"/>
                  <a:pt x="17736" y="20360"/>
                </a:cubicBezTo>
                <a:cubicBezTo>
                  <a:pt x="19400" y="19683"/>
                  <a:pt x="20562" y="18833"/>
                  <a:pt x="21136" y="17864"/>
                </a:cubicBezTo>
                <a:cubicBezTo>
                  <a:pt x="21578" y="17118"/>
                  <a:pt x="21563" y="17381"/>
                  <a:pt x="21563" y="10778"/>
                </a:cubicBezTo>
                <a:cubicBezTo>
                  <a:pt x="21563" y="5493"/>
                  <a:pt x="21549" y="4712"/>
                  <a:pt x="21451" y="4395"/>
                </a:cubicBezTo>
                <a:cubicBezTo>
                  <a:pt x="21107" y="3282"/>
                  <a:pt x="20017" y="2251"/>
                  <a:pt x="18360" y="1465"/>
                </a:cubicBezTo>
                <a:cubicBezTo>
                  <a:pt x="17875" y="1235"/>
                  <a:pt x="16640" y="776"/>
                  <a:pt x="16228" y="673"/>
                </a:cubicBezTo>
                <a:cubicBezTo>
                  <a:pt x="14159" y="158"/>
                  <a:pt x="12862" y="0"/>
                  <a:pt x="10763" y="0"/>
                </a:cubicBezTo>
                <a:close/>
              </a:path>
            </a:pathLst>
          </a:custGeom>
          <a:ln w="12700">
            <a:miter lim="400000"/>
          </a:ln>
        </p:spPr>
      </p:pic>
      <p:sp>
        <p:nvSpPr>
          <p:cNvPr id="364" name="TextBox 90"/>
          <p:cNvSpPr txBox="1"/>
          <p:nvPr/>
        </p:nvSpPr>
        <p:spPr>
          <a:xfrm>
            <a:off x="1919948" y="6968584"/>
            <a:ext cx="852356"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37C˚</a:t>
            </a:r>
          </a:p>
        </p:txBody>
      </p:sp>
      <p:sp>
        <p:nvSpPr>
          <p:cNvPr id="365" name="TextBox 90"/>
          <p:cNvSpPr txBox="1"/>
          <p:nvPr/>
        </p:nvSpPr>
        <p:spPr>
          <a:xfrm>
            <a:off x="3527593" y="6968584"/>
            <a:ext cx="852356" cy="410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12C˚</a:t>
            </a:r>
          </a:p>
        </p:txBody>
      </p:sp>
      <p:sp>
        <p:nvSpPr>
          <p:cNvPr id="366" name="Rounded Rectangle 87"/>
          <p:cNvSpPr/>
          <p:nvPr/>
        </p:nvSpPr>
        <p:spPr>
          <a:xfrm rot="16200000">
            <a:off x="1597209" y="5414770"/>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EA3423">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67" name="Rounded Rectangle 87"/>
          <p:cNvSpPr/>
          <p:nvPr/>
        </p:nvSpPr>
        <p:spPr>
          <a:xfrm rot="16200000">
            <a:off x="3184501" y="5414770"/>
            <a:ext cx="1531005" cy="1376782"/>
          </a:xfrm>
          <a:custGeom>
            <a:avLst/>
            <a:gdLst/>
            <a:ahLst/>
            <a:cxnLst>
              <a:cxn ang="0">
                <a:pos x="wd2" y="hd2"/>
              </a:cxn>
              <a:cxn ang="5400000">
                <a:pos x="wd2" y="hd2"/>
              </a:cxn>
              <a:cxn ang="10800000">
                <a:pos x="wd2" y="hd2"/>
              </a:cxn>
              <a:cxn ang="16200000">
                <a:pos x="wd2" y="hd2"/>
              </a:cxn>
            </a:cxnLst>
            <a:rect l="0" t="0" r="r" b="b"/>
            <a:pathLst>
              <a:path w="21492" h="21600" extrusionOk="0">
                <a:moveTo>
                  <a:pt x="4829" y="0"/>
                </a:moveTo>
                <a:lnTo>
                  <a:pt x="16053" y="25"/>
                </a:lnTo>
                <a:cubicBezTo>
                  <a:pt x="16503" y="166"/>
                  <a:pt x="16937" y="367"/>
                  <a:pt x="17345" y="623"/>
                </a:cubicBezTo>
                <a:cubicBezTo>
                  <a:pt x="20358" y="2509"/>
                  <a:pt x="21415" y="6545"/>
                  <a:pt x="21488" y="10468"/>
                </a:cubicBezTo>
                <a:cubicBezTo>
                  <a:pt x="21566" y="14631"/>
                  <a:pt x="20533" y="18956"/>
                  <a:pt x="17345" y="20946"/>
                </a:cubicBezTo>
                <a:cubicBezTo>
                  <a:pt x="16937" y="21201"/>
                  <a:pt x="16503" y="21401"/>
                  <a:pt x="16053" y="21544"/>
                </a:cubicBezTo>
                <a:lnTo>
                  <a:pt x="4723" y="21600"/>
                </a:lnTo>
                <a:cubicBezTo>
                  <a:pt x="3765" y="21038"/>
                  <a:pt x="2918" y="20266"/>
                  <a:pt x="2232" y="19330"/>
                </a:cubicBezTo>
                <a:cubicBezTo>
                  <a:pt x="537" y="17016"/>
                  <a:pt x="-34" y="13988"/>
                  <a:pt x="2" y="10996"/>
                </a:cubicBezTo>
                <a:cubicBezTo>
                  <a:pt x="43" y="7493"/>
                  <a:pt x="915" y="3984"/>
                  <a:pt x="3118" y="1500"/>
                </a:cubicBezTo>
                <a:cubicBezTo>
                  <a:pt x="3630" y="922"/>
                  <a:pt x="4205" y="418"/>
                  <a:pt x="4829" y="0"/>
                </a:cubicBezTo>
                <a:close/>
              </a:path>
            </a:pathLst>
          </a:custGeom>
          <a:solidFill>
            <a:srgbClr val="7EAB55">
              <a:alpha val="345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68" name="TextBox 90"/>
          <p:cNvSpPr txBox="1"/>
          <p:nvPr/>
        </p:nvSpPr>
        <p:spPr>
          <a:xfrm>
            <a:off x="2017113" y="2818680"/>
            <a:ext cx="3445256" cy="713149"/>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defRPr>
                <a:solidFill>
                  <a:srgbClr val="000000"/>
                </a:solidFill>
                <a:latin typeface="Calibri"/>
                <a:ea typeface="Calibri"/>
                <a:cs typeface="Calibri"/>
                <a:sym typeface="Calibri"/>
              </a:defRPr>
            </a:lvl1pPr>
          </a:lstStyle>
          <a:p>
            <a:r>
              <a:t>Replace names with actual chemical structures </a:t>
            </a:r>
          </a:p>
        </p:txBody>
      </p:sp>
      <p:sp>
        <p:nvSpPr>
          <p:cNvPr id="369" name="Circle"/>
          <p:cNvSpPr/>
          <p:nvPr/>
        </p:nvSpPr>
        <p:spPr>
          <a:xfrm>
            <a:off x="5438385" y="6570625"/>
            <a:ext cx="346061" cy="340819"/>
          </a:xfrm>
          <a:prstGeom prst="ellipse">
            <a:avLst/>
          </a:prstGeom>
          <a:ln w="25400">
            <a:solidFill>
              <a:srgbClr val="000000"/>
            </a:solidFill>
            <a:miter/>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70" name="Circle"/>
          <p:cNvSpPr/>
          <p:nvPr/>
        </p:nvSpPr>
        <p:spPr>
          <a:xfrm>
            <a:off x="6618196" y="3283410"/>
            <a:ext cx="5092624" cy="5092128"/>
          </a:xfrm>
          <a:prstGeom prst="ellipse">
            <a:avLst/>
          </a:prstGeom>
          <a:ln w="25400">
            <a:solidFill>
              <a:srgbClr val="000000"/>
            </a:solidFill>
            <a:miter/>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71" name="Line"/>
          <p:cNvSpPr/>
          <p:nvPr/>
        </p:nvSpPr>
        <p:spPr>
          <a:xfrm flipV="1">
            <a:off x="5483146" y="4533629"/>
            <a:ext cx="1491300" cy="2096397"/>
          </a:xfrm>
          <a:prstGeom prst="line">
            <a:avLst/>
          </a:prstGeom>
          <a:ln w="25400">
            <a:solidFill>
              <a:srgbClr val="000000"/>
            </a:solidFill>
            <a:miter lim="400000"/>
          </a:ln>
        </p:spPr>
        <p:txBody>
          <a:bodyPr lIns="50800" tIns="50800" rIns="50800" bIns="50800" anchor="ctr"/>
          <a:lstStyle/>
          <a:p>
            <a:endParaRPr/>
          </a:p>
        </p:txBody>
      </p:sp>
      <p:sp>
        <p:nvSpPr>
          <p:cNvPr id="372" name="Line"/>
          <p:cNvSpPr/>
          <p:nvPr/>
        </p:nvSpPr>
        <p:spPr>
          <a:xfrm>
            <a:off x="5549569" y="6900665"/>
            <a:ext cx="2385320" cy="1155830"/>
          </a:xfrm>
          <a:prstGeom prst="line">
            <a:avLst/>
          </a:prstGeom>
          <a:ln w="25400">
            <a:solidFill>
              <a:srgbClr val="000000"/>
            </a:solidFill>
            <a:miter lim="400000"/>
          </a:ln>
        </p:spPr>
        <p:txBody>
          <a:bodyPr lIns="50800" tIns="50800" rIns="50800" bIns="50800" anchor="ctr"/>
          <a:lstStyle/>
          <a:p>
            <a:endParaRPr/>
          </a:p>
        </p:txBody>
      </p:sp>
      <p:sp>
        <p:nvSpPr>
          <p:cNvPr id="378" name="Connection Line"/>
          <p:cNvSpPr/>
          <p:nvPr/>
        </p:nvSpPr>
        <p:spPr>
          <a:xfrm>
            <a:off x="8502335" y="6056826"/>
            <a:ext cx="364971" cy="480994"/>
          </a:xfrm>
          <a:custGeom>
            <a:avLst/>
            <a:gdLst/>
            <a:ahLst/>
            <a:cxnLst>
              <a:cxn ang="0">
                <a:pos x="wd2" y="hd2"/>
              </a:cxn>
              <a:cxn ang="5400000">
                <a:pos x="wd2" y="hd2"/>
              </a:cxn>
              <a:cxn ang="10800000">
                <a:pos x="wd2" y="hd2"/>
              </a:cxn>
              <a:cxn ang="16200000">
                <a:pos x="wd2" y="hd2"/>
              </a:cxn>
            </a:cxnLst>
            <a:rect l="0" t="0" r="r" b="b"/>
            <a:pathLst>
              <a:path w="16285" h="21600" extrusionOk="0">
                <a:moveTo>
                  <a:pt x="4366" y="0"/>
                </a:moveTo>
                <a:cubicBezTo>
                  <a:pt x="21600" y="13556"/>
                  <a:pt x="20145" y="20756"/>
                  <a:pt x="0" y="21600"/>
                </a:cubicBezTo>
              </a:path>
            </a:pathLst>
          </a:custGeom>
          <a:ln w="38100" cap="flat">
            <a:solidFill>
              <a:srgbClr val="000000"/>
            </a:solidFill>
            <a:miter lim="400000"/>
            <a:tailEnd type="none" len="sm"/>
          </a:ln>
        </p:spPr>
        <p:txBody>
          <a:bodyPr/>
          <a:lstStyle/>
          <a:p>
            <a:endParaRPr/>
          </a:p>
        </p:txBody>
      </p:sp>
      <p:sp>
        <p:nvSpPr>
          <p:cNvPr id="2" name="TextBox 1">
            <a:extLst>
              <a:ext uri="{FF2B5EF4-FFF2-40B4-BE49-F238E27FC236}">
                <a16:creationId xmlns:a16="http://schemas.microsoft.com/office/drawing/2014/main" id="{E5E3F811-6176-597E-745A-EDEC02EBE1C8}"/>
              </a:ext>
            </a:extLst>
          </p:cNvPr>
          <p:cNvSpPr txBox="1"/>
          <p:nvPr/>
        </p:nvSpPr>
        <p:spPr>
          <a:xfrm>
            <a:off x="3261612" y="618782"/>
            <a:ext cx="622927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bg2">
                    <a:lumMod val="10000"/>
                  </a:schemeClr>
                </a:solidFill>
                <a:effectLst/>
                <a:uFillTx/>
                <a:latin typeface="+mn-lt"/>
                <a:ea typeface="+mn-ea"/>
                <a:cs typeface="+mn-cs"/>
                <a:sym typeface="Helvetica Neue"/>
              </a:rPr>
              <a:t>This figure </a:t>
            </a:r>
            <a:r>
              <a:rPr lang="en-US" dirty="0">
                <a:solidFill>
                  <a:schemeClr val="bg2">
                    <a:lumMod val="10000"/>
                  </a:schemeClr>
                </a:solidFill>
              </a:rPr>
              <a:t>has already been improved by AF</a:t>
            </a:r>
            <a:endParaRPr kumimoji="0" lang="en-US" sz="24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cxnSp>
        <p:nvCxnSpPr>
          <p:cNvPr id="4" name="Straight Connector 3">
            <a:extLst>
              <a:ext uri="{FF2B5EF4-FFF2-40B4-BE49-F238E27FC236}">
                <a16:creationId xmlns:a16="http://schemas.microsoft.com/office/drawing/2014/main" id="{2C5AA78A-EE53-BFA2-8937-BBFFE2C553D9}"/>
              </a:ext>
            </a:extLst>
          </p:cNvPr>
          <p:cNvCxnSpPr/>
          <p:nvPr/>
        </p:nvCxnSpPr>
        <p:spPr>
          <a:xfrm>
            <a:off x="8494691" y="6438384"/>
            <a:ext cx="0" cy="202152"/>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0A6C53A3-5C83-E97A-0DCD-2D7490A1E0C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323487">
            <a:off x="7399514" y="4234620"/>
            <a:ext cx="1631730" cy="1122852"/>
          </a:xfrm>
          <a:prstGeom prst="rect">
            <a:avLst/>
          </a:prstGeom>
        </p:spPr>
      </p:pic>
      <p:sp>
        <p:nvSpPr>
          <p:cNvPr id="7" name="TextBox 110">
            <a:extLst>
              <a:ext uri="{FF2B5EF4-FFF2-40B4-BE49-F238E27FC236}">
                <a16:creationId xmlns:a16="http://schemas.microsoft.com/office/drawing/2014/main" id="{F3956657-710A-8EC7-3490-0E63451E10D0}"/>
              </a:ext>
            </a:extLst>
          </p:cNvPr>
          <p:cNvSpPr txBox="1"/>
          <p:nvPr/>
        </p:nvSpPr>
        <p:spPr>
          <a:xfrm>
            <a:off x="7974707" y="3689567"/>
            <a:ext cx="1186298" cy="567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rPr lang="en-US" i="0" dirty="0"/>
              <a:t>Maltose</a:t>
            </a:r>
            <a:endParaRPr i="0" dirty="0"/>
          </a:p>
        </p:txBody>
      </p:sp>
      <p:pic>
        <p:nvPicPr>
          <p:cNvPr id="9" name="Picture 8">
            <a:extLst>
              <a:ext uri="{FF2B5EF4-FFF2-40B4-BE49-F238E27FC236}">
                <a16:creationId xmlns:a16="http://schemas.microsoft.com/office/drawing/2014/main" id="{CE6F6659-6472-7C64-A8FB-49AD3D1B4C12}"/>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87268" y="4267260"/>
            <a:ext cx="605776" cy="1125816"/>
          </a:xfrm>
          <a:prstGeom prst="rect">
            <a:avLst/>
          </a:prstGeom>
        </p:spPr>
      </p:pic>
      <p:sp>
        <p:nvSpPr>
          <p:cNvPr id="10" name="TextBox 110">
            <a:extLst>
              <a:ext uri="{FF2B5EF4-FFF2-40B4-BE49-F238E27FC236}">
                <a16:creationId xmlns:a16="http://schemas.microsoft.com/office/drawing/2014/main" id="{163E6154-33EB-93DB-CD2E-FAE756834BF7}"/>
              </a:ext>
            </a:extLst>
          </p:cNvPr>
          <p:cNvSpPr txBox="1"/>
          <p:nvPr/>
        </p:nvSpPr>
        <p:spPr>
          <a:xfrm>
            <a:off x="9787268" y="3722302"/>
            <a:ext cx="676431" cy="562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914400">
              <a:defRPr i="1">
                <a:solidFill>
                  <a:srgbClr val="000000"/>
                </a:solidFill>
                <a:latin typeface="Calibri"/>
                <a:ea typeface="Calibri"/>
                <a:cs typeface="Calibri"/>
                <a:sym typeface="Calibri"/>
              </a:defRPr>
            </a:lvl1pPr>
          </a:lstStyle>
          <a:p>
            <a:r>
              <a:rPr lang="en-US" i="0" dirty="0"/>
              <a:t>4HB</a:t>
            </a:r>
            <a:endParaRPr i="0" dirty="0"/>
          </a:p>
        </p:txBody>
      </p:sp>
      <p:pic>
        <p:nvPicPr>
          <p:cNvPr id="12" name="Picture 11">
            <a:extLst>
              <a:ext uri="{FF2B5EF4-FFF2-40B4-BE49-F238E27FC236}">
                <a16:creationId xmlns:a16="http://schemas.microsoft.com/office/drawing/2014/main" id="{DC500936-7155-9D5A-8BB7-ABA1BD77F0E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0629" y="5522412"/>
            <a:ext cx="649042" cy="455074"/>
          </a:xfrm>
          <a:prstGeom prst="rect">
            <a:avLst/>
          </a:prstGeom>
        </p:spPr>
      </p:pic>
      <p:pic>
        <p:nvPicPr>
          <p:cNvPr id="13" name="Picture 12">
            <a:extLst>
              <a:ext uri="{FF2B5EF4-FFF2-40B4-BE49-F238E27FC236}">
                <a16:creationId xmlns:a16="http://schemas.microsoft.com/office/drawing/2014/main" id="{230392AD-B3FC-2178-8DC4-6E622CF0B9A6}"/>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6737" y="5507494"/>
            <a:ext cx="649042" cy="45507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horough investigation of metabolic pathways requires multilayer omics analysis including metabolomics, proteomics, and transcriptomics. Previous omics analyses of diverse environments have produced a wealth of data on which to build models that predict "/>
          <p:cNvSpPr txBox="1"/>
          <p:nvPr/>
        </p:nvSpPr>
        <p:spPr>
          <a:xfrm>
            <a:off x="1883196" y="3745068"/>
            <a:ext cx="9587996" cy="10759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Thorough investigation of metabolic pathways requires multilayer omics analysis including metabolomics, proteomics, and transcriptomics. Previous omics analyses of diverse environments have produced a wealth of data on which to build models that predict organismal community dynamics from the molecular to phenotypic levels. These models allow researchers to judiciously direct limited resources towards metabolic hypotheses with the highest chance of success. One exciting component of holistic metabolic models is their ability to predict both the identities and quantities of metabolites produced and consumed by each organism. This information allows researchers to hone in on cross feeding metabolites that are produced at levels that sustain organismal growth. Models begin to identify key molecular species that enable symbiotic metabolic interactions between organisms within the vast sea of microbiomes. Moreover, metabolic models help identify metabolites that should be present, but are not, perhaps indicating previously unaccounted for metabolic cross feeding or inhibition is taking place within the microbial community.</a:t>
            </a:r>
          </a:p>
          <a:p>
            <a:pPr algn="just" defTabSz="457200">
              <a:defRPr>
                <a:solidFill>
                  <a:srgbClr val="000000"/>
                </a:solidFill>
                <a:latin typeface="Arial"/>
                <a:ea typeface="Arial"/>
                <a:cs typeface="Arial"/>
                <a:sym typeface="Arial"/>
              </a:defRPr>
            </a:pPr>
            <a:endParaRPr/>
          </a:p>
          <a:p>
            <a:pPr algn="just" defTabSz="457200">
              <a:defRPr>
                <a:solidFill>
                  <a:srgbClr val="000000"/>
                </a:solidFill>
                <a:latin typeface="Arial"/>
                <a:ea typeface="Arial"/>
                <a:cs typeface="Arial"/>
                <a:sym typeface="Arial"/>
              </a:defRPr>
            </a:pPr>
            <a:r>
              <a:t>E. coli and P. fluorescens were chosen for several reasons. Firstly they are model organisms that cover a wide range of disciplines including the human microbiome, bioproduction, synthetic biology, the rhizosphere, agriculture, and ecology. Secondly, the genomes and metabolic profiles of each organism have been studied extensively, enabling robust validation of metabolic models. Finally, these two organisms have never been studied as a coculture, leaving little opportunity for preconceived biases to guide model and hypothesis development.</a:t>
            </a:r>
          </a:p>
          <a:p>
            <a:pPr algn="just" defTabSz="457200">
              <a:defRPr>
                <a:solidFill>
                  <a:srgbClr val="000000"/>
                </a:solidFill>
                <a:latin typeface="Arial"/>
                <a:ea typeface="Arial"/>
                <a:cs typeface="Arial"/>
                <a:sym typeface="Arial"/>
              </a:defRPr>
            </a:pPr>
            <a:endParaRPr/>
          </a:p>
        </p:txBody>
      </p:sp>
      <p:sp>
        <p:nvSpPr>
          <p:cNvPr id="381" name="CGSC methods - PoxB, AckA, Pta, and ACS knockout E. coli strains are derived from the BW25113 E. coli strain and were purchased from the Coli Genetic Stock Center (CGSC)."/>
          <p:cNvSpPr txBox="1"/>
          <p:nvPr/>
        </p:nvSpPr>
        <p:spPr>
          <a:xfrm>
            <a:off x="12718727" y="753348"/>
            <a:ext cx="9587996" cy="1158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a:solidFill>
                  <a:srgbClr val="000000"/>
                </a:solidFill>
                <a:latin typeface="Arial"/>
                <a:ea typeface="Arial"/>
                <a:cs typeface="Arial"/>
                <a:sym typeface="Arial"/>
              </a:defRPr>
            </a:pPr>
            <a:r>
              <a:t>CGSC methods - PoxB, AckA, Pta, and ACS knockout E. coli strains are derived from the BW25113 </a:t>
            </a:r>
            <a:r>
              <a:rPr i="1"/>
              <a:t>E. coli </a:t>
            </a:r>
            <a:r>
              <a:t>strain and were purchased from the Coli Genetic Stock Center (CGSC). </a:t>
            </a:r>
          </a:p>
        </p:txBody>
      </p:sp>
      <p:sp>
        <p:nvSpPr>
          <p:cNvPr id="382" name="Metabolic modeling enabled research…"/>
          <p:cNvSpPr txBox="1"/>
          <p:nvPr/>
        </p:nvSpPr>
        <p:spPr>
          <a:xfrm>
            <a:off x="1763243" y="73271"/>
            <a:ext cx="10268644" cy="377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solidFill>
                  <a:srgbClr val="000000"/>
                </a:solidFill>
              </a:defRPr>
            </a:pPr>
            <a:r>
              <a:t>Metabolic modeling enabled research</a:t>
            </a:r>
          </a:p>
          <a:p>
            <a:pPr marL="228600" indent="-228600" algn="l">
              <a:buSzPct val="100000"/>
              <a:buChar char="•"/>
              <a:defRPr>
                <a:solidFill>
                  <a:srgbClr val="000000"/>
                </a:solidFill>
              </a:defRPr>
            </a:pPr>
            <a:r>
              <a:t>Predict and rank (top 10 etc.) metabolites that are key to a microbial community’s metabolic interactions/composition</a:t>
            </a:r>
          </a:p>
          <a:p>
            <a:pPr marL="228600" indent="-228600" algn="l">
              <a:buSzPct val="100000"/>
              <a:buChar char="•"/>
              <a:defRPr>
                <a:solidFill>
                  <a:srgbClr val="000000"/>
                </a:solidFill>
              </a:defRPr>
            </a:pPr>
            <a:r>
              <a:t>Discover new metabolic pathways/interactions by identifying molecules that should/should not be present within a community</a:t>
            </a:r>
          </a:p>
          <a:p>
            <a:pPr marL="228600" indent="-228600" algn="l">
              <a:buSzPct val="100000"/>
              <a:buChar char="•"/>
              <a:defRPr>
                <a:solidFill>
                  <a:srgbClr val="000000"/>
                </a:solidFill>
              </a:defRPr>
            </a:pPr>
            <a:r>
              <a:t>Engineer community metabolism to exclude/include particular harmful/helpful organisms</a:t>
            </a:r>
          </a:p>
          <a:p>
            <a:pPr marL="228600" indent="-228600" algn="l">
              <a:buSzPct val="100000"/>
              <a:buChar char="•"/>
              <a:defRPr>
                <a:solidFill>
                  <a:srgbClr val="000000"/>
                </a:solidFill>
              </a:defRPr>
            </a:pPr>
            <a:r>
              <a:t>Predict how certain stimuli (temperature, pH, toxins) may influence community composition by changing metabolite availability which in turn alters the web of metabolic interactions</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15163</TotalTime>
  <Words>702</Words>
  <Application>Microsoft Office PowerPoint</Application>
  <PresentationFormat>Custom</PresentationFormat>
  <Paragraphs>66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Helvetica Neue</vt:lpstr>
      <vt:lpstr>Helvetica Neue Medium</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Freiburger</cp:lastModifiedBy>
  <cp:revision>31</cp:revision>
  <dcterms:modified xsi:type="dcterms:W3CDTF">2022-12-15T17:11:18Z</dcterms:modified>
</cp:coreProperties>
</file>